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38"/>
  </p:notesMasterIdLst>
  <p:handoutMasterIdLst>
    <p:handoutMasterId r:id="rId39"/>
  </p:handoutMasterIdLst>
  <p:sldIdLst>
    <p:sldId id="681" r:id="rId2"/>
    <p:sldId id="1382" r:id="rId3"/>
    <p:sldId id="1485" r:id="rId4"/>
    <p:sldId id="1486" r:id="rId5"/>
    <p:sldId id="1487" r:id="rId6"/>
    <p:sldId id="1430" r:id="rId7"/>
    <p:sldId id="1410" r:id="rId8"/>
    <p:sldId id="1459" r:id="rId9"/>
    <p:sldId id="1460" r:id="rId10"/>
    <p:sldId id="1462" r:id="rId11"/>
    <p:sldId id="1461" r:id="rId12"/>
    <p:sldId id="1463" r:id="rId13"/>
    <p:sldId id="1464" r:id="rId14"/>
    <p:sldId id="1465" r:id="rId15"/>
    <p:sldId id="1466" r:id="rId16"/>
    <p:sldId id="1467" r:id="rId17"/>
    <p:sldId id="1468" r:id="rId18"/>
    <p:sldId id="1469" r:id="rId19"/>
    <p:sldId id="1470" r:id="rId20"/>
    <p:sldId id="1471" r:id="rId21"/>
    <p:sldId id="1472" r:id="rId22"/>
    <p:sldId id="1473" r:id="rId23"/>
    <p:sldId id="1474" r:id="rId24"/>
    <p:sldId id="1475" r:id="rId25"/>
    <p:sldId id="1476" r:id="rId26"/>
    <p:sldId id="1477" r:id="rId27"/>
    <p:sldId id="1478" r:id="rId28"/>
    <p:sldId id="1479" r:id="rId29"/>
    <p:sldId id="1480" r:id="rId30"/>
    <p:sldId id="1481" r:id="rId31"/>
    <p:sldId id="1482" r:id="rId32"/>
    <p:sldId id="1483" r:id="rId33"/>
    <p:sldId id="1484" r:id="rId34"/>
    <p:sldId id="1398" r:id="rId35"/>
    <p:sldId id="1409" r:id="rId36"/>
    <p:sldId id="1458" r:id="rId37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F8233005-7061-4933-8340-0A903B3B688E}">
          <p14:sldIdLst>
            <p14:sldId id="681"/>
            <p14:sldId id="1382"/>
            <p14:sldId id="1485"/>
            <p14:sldId id="1486"/>
            <p14:sldId id="1487"/>
          </p14:sldIdLst>
        </p14:section>
        <p14:section name="본학습 1" id="{60B5B103-BFF1-483D-BBBF-720208707E9A}">
          <p14:sldIdLst>
            <p14:sldId id="1430"/>
            <p14:sldId id="1410"/>
            <p14:sldId id="1459"/>
            <p14:sldId id="1460"/>
            <p14:sldId id="1462"/>
            <p14:sldId id="1461"/>
            <p14:sldId id="1463"/>
            <p14:sldId id="1464"/>
            <p14:sldId id="1465"/>
            <p14:sldId id="1466"/>
            <p14:sldId id="1467"/>
            <p14:sldId id="1468"/>
            <p14:sldId id="1469"/>
            <p14:sldId id="1470"/>
            <p14:sldId id="1471"/>
            <p14:sldId id="1472"/>
            <p14:sldId id="1473"/>
            <p14:sldId id="1474"/>
            <p14:sldId id="1475"/>
            <p14:sldId id="1476"/>
            <p14:sldId id="1477"/>
            <p14:sldId id="1478"/>
            <p14:sldId id="1479"/>
            <p14:sldId id="1480"/>
            <p14:sldId id="1481"/>
            <p14:sldId id="1482"/>
            <p14:sldId id="1483"/>
            <p14:sldId id="1484"/>
          </p14:sldIdLst>
        </p14:section>
        <p14:section name="오늘의 결론!" id="{79B2F523-BDFD-4197-9396-2482DA2C937B}">
          <p14:sldIdLst>
            <p14:sldId id="1398"/>
            <p14:sldId id="1409"/>
            <p14:sldId id="1458"/>
          </p14:sldIdLst>
        </p14:section>
      </p14:sectionLst>
    </p:ext>
    <p:ext uri="{EFAFB233-063F-42B5-8137-9DF3F51BA10A}">
      <p15:sldGuideLst xmlns:p15="http://schemas.microsoft.com/office/powerpoint/2012/main">
        <p15:guide id="2" pos="2222" userDrawn="1">
          <p15:clr>
            <a:srgbClr val="A4A3A4"/>
          </p15:clr>
        </p15:guide>
        <p15:guide id="3" orient="horz" pos="1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cs" initials="e" lastIdx="1" clrIdx="0">
    <p:extLst>
      <p:ext uri="{19B8F6BF-5375-455C-9EA6-DF929625EA0E}">
        <p15:presenceInfo xmlns:p15="http://schemas.microsoft.com/office/powerpoint/2012/main" userId="elic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7B9"/>
    <a:srgbClr val="FF0066"/>
    <a:srgbClr val="FFFFFF"/>
    <a:srgbClr val="C9AB84"/>
    <a:srgbClr val="7378B0"/>
    <a:srgbClr val="8AD5DD"/>
    <a:srgbClr val="BE9772"/>
    <a:srgbClr val="1F3B57"/>
    <a:srgbClr val="A5CEEE"/>
    <a:srgbClr val="FEB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8" autoAdjust="0"/>
    <p:restoredTop sz="96279" autoAdjust="0"/>
  </p:normalViewPr>
  <p:slideViewPr>
    <p:cSldViewPr snapToGrid="0">
      <p:cViewPr>
        <p:scale>
          <a:sx n="90" d="100"/>
          <a:sy n="90" d="100"/>
        </p:scale>
        <p:origin x="987" y="221"/>
      </p:cViewPr>
      <p:guideLst>
        <p:guide pos="2222"/>
        <p:guide orient="horz" pos="155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62"/>
    </p:cViewPr>
  </p:sorterViewPr>
  <p:notesViewPr>
    <p:cSldViewPr snapToGrid="0" showGuides="1">
      <p:cViewPr varScale="1">
        <p:scale>
          <a:sx n="78" d="100"/>
          <a:sy n="78" d="100"/>
        </p:scale>
        <p:origin x="3966" y="11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354E9F-8AAC-48CD-A70A-778193B50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218B35-3E43-49FD-AF6E-7CC189A038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7B539-9933-4AFE-9C98-A2B5CFC985DF}" type="datetimeFigureOut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2025-06-11</a:t>
            </a:fld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31C9D5-F0B7-4A46-951C-78CFD8BEF2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34983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BF15002-B610-4086-B89B-891842C033C2}" type="datetimeFigureOut">
              <a:rPr lang="ko-KR" altLang="en-US" smtClean="0"/>
              <a:pPr/>
              <a:t>2025-06-11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1449E4F-68AD-4E68-B67A-3656668724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96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49E4F-68AD-4E68-B67A-36566687241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4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6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C2D750E4-0C8D-BAB1-7E29-AD70EA2CB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217D07-7A2D-43EA-0C83-7AF3277FF6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5295644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9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  <p15:guide id="3" pos="5239" userDrawn="1">
          <p15:clr>
            <a:srgbClr val="FBAE40"/>
          </p15:clr>
        </p15:guide>
        <p15:guide id="4" pos="5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414B4A64-BD48-9DDB-F54B-49EDB737E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1E3506-FA40-EA28-9475-565521100A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-120418" y="982744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1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2B40F71-4F78-319A-D3D9-F9C9600177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1798655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8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760C44C-5285-ACDF-E327-B4D7DF557A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-321547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확대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02E5A23-7E5C-AEDC-60D7-F2C4D050B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628" b="73423"/>
          <a:stretch/>
        </p:blipFill>
        <p:spPr>
          <a:xfrm>
            <a:off x="4250452" y="1007665"/>
            <a:ext cx="4893547" cy="41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1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D4D0D20-FC08-FA35-93B8-19A829B3AD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9298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2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DBF548D1-FBA5-066B-72A5-4D0FE2636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3E14070-89AC-24CE-100A-50E39CBF3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6000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68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전신(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4B97879-1F01-6372-1BFC-10BB1B077D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10766" y="864158"/>
            <a:ext cx="1558040" cy="42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05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강사_축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B62C00-B7E7-C1C9-A82C-E0B04E6E275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3F62F7C0-FAB2-9F66-5202-8D33DEC44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7426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21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0051D5-41E9-4413-F5D1-D0933A2E99FF}"/>
              </a:ext>
            </a:extLst>
          </p:cNvPr>
          <p:cNvSpPr/>
          <p:nvPr userDrawn="1"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568D68-BEC7-AC71-798C-6143B3522401}"/>
              </a:ext>
            </a:extLst>
          </p:cNvPr>
          <p:cNvSpPr/>
          <p:nvPr userDrawn="1"/>
        </p:nvSpPr>
        <p:spPr>
          <a:xfrm>
            <a:off x="398354" y="561312"/>
            <a:ext cx="8329188" cy="432755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15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2">
            <a:extLst>
              <a:ext uri="{FF2B5EF4-FFF2-40B4-BE49-F238E27FC236}">
                <a16:creationId xmlns:a16="http://schemas.microsoft.com/office/drawing/2014/main" id="{490BA109-F86F-4067-B4C8-C3211E42DB0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87000" y="670892"/>
            <a:ext cx="8370000" cy="0"/>
          </a:xfrm>
          <a:prstGeom prst="line">
            <a:avLst/>
          </a:prstGeom>
          <a:noFill/>
          <a:ln w="9525">
            <a:solidFill>
              <a:srgbClr val="A9B6E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775058">
              <a:lnSpc>
                <a:spcPct val="90000"/>
              </a:lnSpc>
              <a:defRPr/>
            </a:pPr>
            <a:endParaRPr lang="ko-KR" altLang="en-US" sz="675" dirty="0">
              <a:solidFill>
                <a:srgbClr val="000000"/>
              </a:solidFill>
              <a:latin typeface="Arial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FF2CCD-0E88-41C1-B957-BB7B615B8B6B}"/>
              </a:ext>
            </a:extLst>
          </p:cNvPr>
          <p:cNvSpPr/>
          <p:nvPr userDrawn="1"/>
        </p:nvSpPr>
        <p:spPr>
          <a:xfrm>
            <a:off x="387003" y="1046791"/>
            <a:ext cx="1064099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8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67B1DC-EBDF-5D55-2906-CF10CF2A4F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81" y="324953"/>
            <a:ext cx="671018" cy="2890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488C1E-2492-3722-0C9F-B6B1F53D5F52}"/>
              </a:ext>
            </a:extLst>
          </p:cNvPr>
          <p:cNvSpPr/>
          <p:nvPr userDrawn="1"/>
        </p:nvSpPr>
        <p:spPr>
          <a:xfrm>
            <a:off x="387000" y="727867"/>
            <a:ext cx="3527175" cy="318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2025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년 </a:t>
            </a:r>
            <a:r>
              <a:rPr lang="en-US" altLang="ko-KR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KBI tube </a:t>
            </a:r>
            <a:r>
              <a:rPr lang="ko-KR" altLang="en-US" sz="1600" b="1" kern="12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금융직무 콘텐츠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5B236-4B77-FAE1-F47C-D0F5DA981F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1" y="233351"/>
            <a:ext cx="1960498" cy="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69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퀴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7B6987-8938-4FCE-7C52-C222138D4AB4}"/>
              </a:ext>
            </a:extLst>
          </p:cNvPr>
          <p:cNvSpPr txBox="1"/>
          <p:nvPr userDrawn="1"/>
        </p:nvSpPr>
        <p:spPr>
          <a:xfrm>
            <a:off x="-1574" y="0"/>
            <a:ext cx="9144000" cy="5847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en-US" altLang="ko-KR" sz="32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Quiz</a:t>
            </a:r>
            <a:endParaRPr lang="ko-KR" altLang="en-US" sz="3200" b="1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46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330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도입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08700D-DF2C-2A3C-CAA7-F94039FF0794}"/>
              </a:ext>
            </a:extLst>
          </p:cNvPr>
          <p:cNvSpPr/>
          <p:nvPr userDrawn="1"/>
        </p:nvSpPr>
        <p:spPr>
          <a:xfrm>
            <a:off x="841375" y="548143"/>
            <a:ext cx="7475538" cy="4047214"/>
          </a:xfrm>
          <a:prstGeom prst="rect">
            <a:avLst/>
          </a:prstGeom>
          <a:solidFill>
            <a:schemeClr val="bg1"/>
          </a:solidFill>
          <a:ln w="28575">
            <a:solidFill>
              <a:srgbClr val="32A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78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도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그림 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F7B8802D-7DBF-87D2-088E-495EE76CAD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76B088BA-D127-282A-EA5D-FC9C42BB2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30">
          <p15:clr>
            <a:srgbClr val="FBAE40"/>
          </p15:clr>
        </p15:guide>
        <p15:guide id="3" pos="52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BB42BF-9FC1-8C18-9BDA-7ACA305ED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60000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44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간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4FF531-3414-6DEA-1832-FBADAE9EA4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5174"/>
            <a:ext cx="9144000" cy="5133151"/>
          </a:xfrm>
          <a:prstGeom prst="rect">
            <a:avLst/>
          </a:prstGeom>
        </p:spPr>
      </p:pic>
      <p:pic>
        <p:nvPicPr>
          <p:cNvPr id="7" name="그림 6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FE317422-C4DC-C0A7-9E38-66F84B4B45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" y="-5175"/>
            <a:ext cx="9144000" cy="5143500"/>
          </a:xfrm>
          <a:prstGeom prst="rect">
            <a:avLst/>
          </a:prstGeom>
        </p:spPr>
      </p:pic>
      <p:sp>
        <p:nvSpPr>
          <p:cNvPr id="10" name="사각형: 잘린 대각선 방향 모서리 9">
            <a:extLst>
              <a:ext uri="{FF2B5EF4-FFF2-40B4-BE49-F238E27FC236}">
                <a16:creationId xmlns:a16="http://schemas.microsoft.com/office/drawing/2014/main" id="{A0C437F9-9CA1-67F5-C299-C009E4712861}"/>
              </a:ext>
            </a:extLst>
          </p:cNvPr>
          <p:cNvSpPr/>
          <p:nvPr userDrawn="1"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115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33F2B6C-833A-2B8E-54D6-3028F8312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B3922CA-C441-F9B8-FC5B-BAFF988A6DDE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C699EBCB-DCE9-E40E-FF4D-817CF0ABF8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61DA0261-5D9A-D23D-3563-F4009ABCDA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01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사_정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블랙, 어둠이(가) 표시된 사진&#10;&#10;자동 생성된 설명">
            <a:extLst>
              <a:ext uri="{FF2B5EF4-FFF2-40B4-BE49-F238E27FC236}">
                <a16:creationId xmlns:a16="http://schemas.microsoft.com/office/drawing/2014/main" id="{0B502EE5-DDC5-442C-7366-F58B5988C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" y="0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DD31E4D-D4E9-F6CE-89B2-2D87E37FA3E1}"/>
              </a:ext>
            </a:extLst>
          </p:cNvPr>
          <p:cNvGrpSpPr/>
          <p:nvPr userDrawn="1"/>
        </p:nvGrpSpPr>
        <p:grpSpPr>
          <a:xfrm>
            <a:off x="0" y="5185688"/>
            <a:ext cx="9144000" cy="1127733"/>
            <a:chOff x="0" y="5185688"/>
            <a:chExt cx="9144000" cy="1127733"/>
          </a:xfrm>
        </p:grpSpPr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5A80497-D5EB-115A-1DB0-1962F55051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5185688"/>
              <a:ext cx="295275" cy="1127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레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</a:t>
              </a:r>
              <a:br>
                <a:rPr lang="en-US" altLang="ko-KR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션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842CFA53-1295-56B2-0772-DEEE6F6245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95275" y="5185688"/>
              <a:ext cx="8848725" cy="11277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27000" tIns="27000" rIns="27000" bIns="27000" anchor="ctr"/>
            <a:lstStyle/>
            <a:p>
              <a:pPr algn="ctr"/>
              <a:endParaRPr lang="ko-KR" altLang="en-US" sz="7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71CC554-C715-9BFD-0DFD-DA08DFFDE6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6466"/>
          <a:stretch/>
        </p:blipFill>
        <p:spPr>
          <a:xfrm>
            <a:off x="2601081" y="1024932"/>
            <a:ext cx="3479759" cy="41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3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5239">
          <p15:clr>
            <a:srgbClr val="FBAE40"/>
          </p15:clr>
        </p15:guide>
        <p15:guide id="4" pos="52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0BD5983-1FA1-43ED-A42F-BF215950BFCE}"/>
              </a:ext>
            </a:extLst>
          </p:cNvPr>
          <p:cNvGrpSpPr/>
          <p:nvPr userDrawn="1"/>
        </p:nvGrpSpPr>
        <p:grpSpPr>
          <a:xfrm>
            <a:off x="0" y="-306927"/>
            <a:ext cx="9144000" cy="270000"/>
            <a:chOff x="0" y="-309844"/>
            <a:chExt cx="9043336" cy="252000"/>
          </a:xfrm>
        </p:grpSpPr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946E86DB-D476-486F-AC38-8872F02B9F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과정명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5DE17387-F8AF-4482-AC3E-FF70F2B846C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780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kern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지역주택조합의 진실</a:t>
              </a:r>
            </a:p>
          </p:txBody>
        </p:sp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E9FE9553-1C35-41A4-AF21-8A528434C5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71888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회차명</a:t>
              </a:r>
              <a:endPara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Rectangle 22">
              <a:extLst>
                <a:ext uri="{FF2B5EF4-FFF2-40B4-BE49-F238E27FC236}">
                  <a16:creationId xmlns:a16="http://schemas.microsoft.com/office/drawing/2014/main" id="{3F8F32A2-7DB2-4B5F-B63D-AF08078F91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21668" y="-309844"/>
              <a:ext cx="2822108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marL="0" marR="0" lvl="0" indent="0" algn="ctr" defTabSz="6858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900">
                  <a:latin typeface="나눔고딕" panose="020D0604000000000000" pitchFamily="50" charset="-127"/>
                  <a:ea typeface="나눔고딕" panose="020D0604000000000000" pitchFamily="50" charset="-127"/>
                </a:rPr>
                <a:t>04. </a:t>
              </a:r>
              <a:r>
                <a: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지역주택조합과 재개발</a:t>
              </a:r>
              <a:endParaRPr lang="en-US" altLang="ko-KR" sz="900" kern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D0DA453A-C7B9-4CC5-8282-65AF456000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343776" y="-309844"/>
              <a:ext cx="849780" cy="25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화면번호</a:t>
              </a:r>
            </a:p>
          </p:txBody>
        </p:sp>
        <p:sp>
          <p:nvSpPr>
            <p:cNvPr id="9" name="Rectangle 22">
              <a:extLst>
                <a:ext uri="{FF2B5EF4-FFF2-40B4-BE49-F238E27FC236}">
                  <a16:creationId xmlns:a16="http://schemas.microsoft.com/office/drawing/2014/main" id="{CD424457-739A-43F8-A49F-1E334F01B4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193556" y="-309844"/>
              <a:ext cx="849780" cy="25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36000" tIns="36000" rIns="36000" bIns="36000" anchor="ctr"/>
            <a:lstStyle/>
            <a:p>
              <a:pPr algn="ctr"/>
              <a:endPara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Rectangle 22">
            <a:extLst>
              <a:ext uri="{FF2B5EF4-FFF2-40B4-BE49-F238E27FC236}">
                <a16:creationId xmlns:a16="http://schemas.microsoft.com/office/drawing/2014/main" id="{E902E657-CA4D-452E-ACA9-B22CA2E13B1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306927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화면설명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1B6558B3-C152-4BBE-9820-43DABF14DC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-15906"/>
            <a:ext cx="1512000" cy="29377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69A265BE-D4D8-49A2-928F-E3F577B1D4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2956519"/>
            <a:ext cx="1512000" cy="27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524FCEAC-3D00-410B-AD09-C78C7DA095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70605" y="3247540"/>
            <a:ext cx="1512000" cy="18959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27000" tIns="27000" rIns="27000" bIns="27000" anchor="ctr"/>
          <a:lstStyle/>
          <a:p>
            <a:pPr algn="ctr"/>
            <a:endParaRPr lang="ko-KR" altLang="en-US" sz="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97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693" r:id="rId2"/>
    <p:sldLayoutId id="2147483694" r:id="rId3"/>
    <p:sldLayoutId id="2147483723" r:id="rId4"/>
    <p:sldLayoutId id="2147483707" r:id="rId5"/>
    <p:sldLayoutId id="2147483697" r:id="rId6"/>
    <p:sldLayoutId id="2147483739" r:id="rId7"/>
    <p:sldLayoutId id="2147483720" r:id="rId8"/>
    <p:sldLayoutId id="2147483726" r:id="rId9"/>
    <p:sldLayoutId id="2147483703" r:id="rId10"/>
    <p:sldLayoutId id="2147483725" r:id="rId11"/>
    <p:sldLayoutId id="2147483729" r:id="rId12"/>
    <p:sldLayoutId id="2147483733" r:id="rId13"/>
    <p:sldLayoutId id="2147483734" r:id="rId14"/>
    <p:sldLayoutId id="2147483735" r:id="rId15"/>
    <p:sldLayoutId id="2147483738" r:id="rId16"/>
    <p:sldLayoutId id="2147483736" r:id="rId17"/>
    <p:sldLayoutId id="2147483737" r:id="rId18"/>
    <p:sldLayoutId id="2147483724" r:id="rId19"/>
    <p:sldLayoutId id="2147483722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4" Type="http://schemas.openxmlformats.org/officeDocument/2006/relationships/image" Target="../media/image20.png"/><Relationship Id="rId9" Type="http://schemas.microsoft.com/office/2007/relationships/hdphoto" Target="../media/hdphoto9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3AEEE0-DA6B-4278-8878-E1FEA97483BF}"/>
              </a:ext>
            </a:extLst>
          </p:cNvPr>
          <p:cNvSpPr/>
          <p:nvPr/>
        </p:nvSpPr>
        <p:spPr>
          <a:xfrm>
            <a:off x="0" y="2076454"/>
            <a:ext cx="9144000" cy="4238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400" b="1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지역주택조합의 진실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92332-E1D9-4A4E-B76D-ED0636B40A33}"/>
              </a:ext>
            </a:extLst>
          </p:cNvPr>
          <p:cNvSpPr/>
          <p:nvPr/>
        </p:nvSpPr>
        <p:spPr>
          <a:xfrm>
            <a:off x="0" y="2668966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04. </a:t>
            </a:r>
            <a:r>
              <a:rPr lang="ko-KR" altLang="en-US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지역주택조합과 재개발</a:t>
            </a:r>
            <a:endParaRPr lang="ko-KR" altLang="en-US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D6645F-BC87-4DA3-9833-F4927F6BC282}"/>
              </a:ext>
            </a:extLst>
          </p:cNvPr>
          <p:cNvSpPr/>
          <p:nvPr/>
        </p:nvSpPr>
        <p:spPr>
          <a:xfrm>
            <a:off x="0" y="3414116"/>
            <a:ext cx="9144000" cy="23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내용전문가</a:t>
            </a:r>
            <a:r>
              <a:rPr lang="en-US" altLang="ko-KR" sz="1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spc="-113" dirty="0" err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최황수</a:t>
            </a:r>
            <a:endParaRPr lang="ko-KR" altLang="en-US" sz="1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86C02-6CC6-37E7-D32D-D8F207337514}"/>
              </a:ext>
            </a:extLst>
          </p:cNvPr>
          <p:cNvSpPr txBox="1"/>
          <p:nvPr/>
        </p:nvSpPr>
        <p:spPr>
          <a:xfrm>
            <a:off x="9144001" y="26437"/>
            <a:ext cx="1554480" cy="294462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사용폰트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와구리체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TTF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나눔고딕 </a:t>
            </a:r>
            <a:r>
              <a:rPr lang="en-US" altLang="ko-KR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ExtraBold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강원교육튼튼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Bold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Regular</a:t>
            </a:r>
          </a:p>
          <a:p>
            <a:pPr marL="72000" indent="-72000" latinLnBrk="0"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ONE </a:t>
            </a:r>
            <a:r>
              <a:rPr lang="ko-KR" altLang="en-US" sz="1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모바일고딕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781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E8B6A-4D01-0541-1A1F-C7CB91E1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0561F3-E9B7-7AD6-2022-410841FF9B73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2200138333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3392A4-8C07-6DE3-047E-85843DBD29D4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6ECF8D-FAA0-2341-E184-371396FF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2620775" y="4522837"/>
            <a:ext cx="3856225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2211200" y="4207261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2554100" y="4160087"/>
            <a:ext cx="3922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１</a:t>
            </a:r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적용 법률의 차이</a:t>
            </a:r>
            <a:endParaRPr lang="ko-KR" alt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828822-AC6A-5FD8-2D28-CCA1623CDAAA}"/>
              </a:ext>
            </a:extLst>
          </p:cNvPr>
          <p:cNvSpPr txBox="1"/>
          <p:nvPr/>
        </p:nvSpPr>
        <p:spPr>
          <a:xfrm>
            <a:off x="-282347" y="1679785"/>
            <a:ext cx="4663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BEF4C-9E6A-D1D4-6500-8C063170F31B}"/>
              </a:ext>
            </a:extLst>
          </p:cNvPr>
          <p:cNvSpPr txBox="1"/>
          <p:nvPr/>
        </p:nvSpPr>
        <p:spPr>
          <a:xfrm>
            <a:off x="904090" y="2622211"/>
            <a:ext cx="18133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주택법</a:t>
            </a:r>
            <a:endParaRPr lang="ko-KR" altLang="en-US" sz="4000" dirty="0">
              <a:solidFill>
                <a:srgbClr val="3057B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/>
              <a:t>첫 번째는요</a:t>
            </a:r>
            <a:r>
              <a:rPr lang="en-US" altLang="ko-KR"/>
              <a:t>.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/>
              <a:t>적용하는 법률이 아마 다릅니다</a:t>
            </a:r>
            <a:r>
              <a:rPr lang="en-US" altLang="ko-KR"/>
              <a:t>. </a:t>
            </a:r>
            <a:r>
              <a:rPr lang="ko-KR" altLang="en-US"/>
              <a:t>개론 부분에서도 말씀드렸던 부분이 있었는데요</a:t>
            </a:r>
            <a:r>
              <a:rPr lang="en-US" altLang="ko-KR"/>
              <a:t>.</a:t>
            </a:r>
            <a:endParaRPr lang="ko-KR" altLang="en-US"/>
          </a:p>
          <a:p>
            <a:pPr fontAlgn="base"/>
            <a:r>
              <a:rPr lang="ko-KR" altLang="en-US"/>
              <a:t>일단은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/>
              <a:t>지역주택조합은 아주 간단한 단어 세 글자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</a:t>
            </a:r>
            <a:r>
              <a:rPr lang="ko-KR" altLang="en-US"/>
              <a:t> 주택법에 의해서 하는 거고요</a:t>
            </a:r>
            <a:r>
              <a:rPr lang="en-US" altLang="ko-KR"/>
              <a:t>.</a:t>
            </a:r>
            <a:endParaRPr lang="ko-KR" altLang="en-US"/>
          </a:p>
          <a:p>
            <a:pPr fontAlgn="base"/>
            <a:r>
              <a:rPr lang="ko-KR" altLang="en-US"/>
              <a:t>그다음에 또 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/>
              <a:t>재개발 같은 경우에는 약간 법률 이름이 깁니다</a:t>
            </a:r>
            <a:r>
              <a:rPr lang="en-US" altLang="ko-KR"/>
              <a:t>.</a:t>
            </a:r>
            <a:endParaRPr lang="ko-KR" altLang="en-US"/>
          </a:p>
          <a:p>
            <a:pPr fontAlgn="base"/>
            <a:r>
              <a:rPr lang="en-US" altLang="ko-KR"/>
              <a:t>10</a:t>
            </a:r>
            <a:r>
              <a:rPr lang="ko-KR" altLang="en-US"/>
              <a:t>글자입니다</a:t>
            </a:r>
            <a:r>
              <a:rPr lang="en-US" altLang="ko-KR"/>
              <a:t>.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/>
              <a:t>도시 및 주거 환경 정비법에 의해서 시행하는 사업입니다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828822-AC6A-5FD8-2D28-CCA1623CDAAA}"/>
              </a:ext>
            </a:extLst>
          </p:cNvPr>
          <p:cNvSpPr txBox="1"/>
          <p:nvPr/>
        </p:nvSpPr>
        <p:spPr>
          <a:xfrm>
            <a:off x="4994500" y="1679785"/>
            <a:ext cx="4663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재개발조합</a:t>
            </a:r>
            <a:endParaRPr lang="ko-KR" altLang="en-US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FBEF4C-9E6A-D1D4-6500-8C063170F31B}"/>
              </a:ext>
            </a:extLst>
          </p:cNvPr>
          <p:cNvSpPr txBox="1"/>
          <p:nvPr/>
        </p:nvSpPr>
        <p:spPr>
          <a:xfrm>
            <a:off x="5323387" y="2442378"/>
            <a:ext cx="426828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도시 및 주거 </a:t>
            </a:r>
            <a:br>
              <a:rPr lang="en-US" altLang="ko-KR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환경 정비법</a:t>
            </a:r>
            <a:endParaRPr lang="ko-KR" altLang="en-US" sz="4000" dirty="0">
              <a:solidFill>
                <a:srgbClr val="3057B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-75774" y="2070008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555563" y="2943801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6172017" y="197464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8679779" y="2270270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6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/>
              <a:t>그런데 </a:t>
            </a:r>
            <a:r>
              <a:rPr lang="en-US" altLang="ko-KR" b="1">
                <a:solidFill>
                  <a:srgbClr val="FF0000"/>
                </a:solidFill>
              </a:rPr>
              <a:t>#1 </a:t>
            </a:r>
            <a:r>
              <a:rPr lang="ko-KR" altLang="en-US"/>
              <a:t>지역주택조합은 </a:t>
            </a:r>
            <a:r>
              <a:rPr lang="en-US" altLang="ko-KR" b="1">
                <a:solidFill>
                  <a:srgbClr val="FF0000"/>
                </a:solidFill>
              </a:rPr>
              <a:t>#2 </a:t>
            </a:r>
            <a:r>
              <a:rPr lang="ko-KR" altLang="en-US"/>
              <a:t>주택법에 의해서 하는 사업이어서 철저하게 민간 위주의 주택 공급 사업이라고 보시면 되고요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CC7314CF-9C5B-F0E9-F998-64A9A83FA0A1}"/>
              </a:ext>
            </a:extLst>
          </p:cNvPr>
          <p:cNvSpPr/>
          <p:nvPr/>
        </p:nvSpPr>
        <p:spPr>
          <a:xfrm>
            <a:off x="521208" y="2479592"/>
            <a:ext cx="1949761" cy="18930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1F3B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주택법에 의해서 하는 사업으로 철저하게</a:t>
            </a:r>
            <a:br>
              <a:rPr lang="en-US" altLang="ko-KR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C00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민간 위주</a:t>
            </a: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의</a:t>
            </a:r>
            <a:br>
              <a:rPr lang="en-US" altLang="ko-KR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주택 공급 사업</a:t>
            </a:r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F39729-6348-5664-4292-2F88B601CD0B}"/>
              </a:ext>
            </a:extLst>
          </p:cNvPr>
          <p:cNvSpPr/>
          <p:nvPr/>
        </p:nvSpPr>
        <p:spPr>
          <a:xfrm>
            <a:off x="521209" y="1876992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지역주택조합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EB3EC8-3511-4EAF-D68C-6334E304E009}"/>
              </a:ext>
            </a:extLst>
          </p:cNvPr>
          <p:cNvSpPr/>
          <p:nvPr/>
        </p:nvSpPr>
        <p:spPr>
          <a:xfrm>
            <a:off x="2543175" y="1876992"/>
            <a:ext cx="1949761" cy="5250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재개발조합</a:t>
            </a:r>
            <a:endParaRPr lang="ko-KR" altLang="en-US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9CB1CE-0A2A-8B86-CED4-744DD5E3B533}"/>
              </a:ext>
            </a:extLst>
          </p:cNvPr>
          <p:cNvSpPr txBox="1"/>
          <p:nvPr/>
        </p:nvSpPr>
        <p:spPr>
          <a:xfrm>
            <a:off x="840683" y="2551855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11ECA1-CB7C-F449-A60A-CBA08F634317}"/>
              </a:ext>
            </a:extLst>
          </p:cNvPr>
          <p:cNvSpPr txBox="1"/>
          <p:nvPr/>
        </p:nvSpPr>
        <p:spPr>
          <a:xfrm>
            <a:off x="494113" y="1878088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-747423" y="2164147"/>
            <a:ext cx="1858533" cy="991100"/>
          </a:xfrm>
          <a:prstGeom prst="wedgeRectCallout">
            <a:avLst>
              <a:gd name="adj1" fmla="val 34692"/>
              <a:gd name="adj2" fmla="val 7869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민간 위주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강조색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넣어주세요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160158" y="196200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  <a:r>
              <a:rPr lang="en-US" altLang="ko-KR" sz="1200"/>
              <a:t>_</a:t>
            </a:r>
            <a:r>
              <a:rPr lang="ko-KR" altLang="en-US" sz="1200"/>
              <a:t>줄바꿈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-735346" y="153591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2" name="말풍선: 사각형 2">
            <a:extLst>
              <a:ext uri="{FF2B5EF4-FFF2-40B4-BE49-F238E27FC236}">
                <a16:creationId xmlns:a16="http://schemas.microsoft.com/office/drawing/2014/main" id="{75E7B730-8A20-F663-DA9B-717DE58BAE5A}"/>
              </a:ext>
            </a:extLst>
          </p:cNvPr>
          <p:cNvSpPr/>
          <p:nvPr/>
        </p:nvSpPr>
        <p:spPr>
          <a:xfrm flipH="1">
            <a:off x="2594013" y="3651126"/>
            <a:ext cx="1561232" cy="721563"/>
          </a:xfrm>
          <a:prstGeom prst="wedgeRectCallout">
            <a:avLst>
              <a:gd name="adj1" fmla="val 83991"/>
              <a:gd name="adj2" fmla="val -4208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엘릭스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(0610)</a:t>
            </a:r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80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2">
            <a:extLst>
              <a:ext uri="{FF2B5EF4-FFF2-40B4-BE49-F238E27FC236}">
                <a16:creationId xmlns:a16="http://schemas.microsoft.com/office/drawing/2014/main" id="{5AA66036-4E58-5FD0-5FEF-DB6AC06C6C8C}"/>
              </a:ext>
            </a:extLst>
          </p:cNvPr>
          <p:cNvSpPr/>
          <p:nvPr/>
        </p:nvSpPr>
        <p:spPr>
          <a:xfrm>
            <a:off x="521209" y="2479592"/>
            <a:ext cx="1949761" cy="18930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주택법에 의해서 하는 사업으로 철저하게 민간 위주의 주택 공급 사업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b="1">
                <a:solidFill>
                  <a:srgbClr val="FF0000"/>
                </a:solidFill>
              </a:rPr>
              <a:t>#1 </a:t>
            </a:r>
            <a:r>
              <a:rPr lang="ko-KR" altLang="en-US"/>
              <a:t>재개발은 약간의 어떤 </a:t>
            </a:r>
            <a:r>
              <a:rPr lang="en-US" altLang="ko-KR" b="1">
                <a:solidFill>
                  <a:srgbClr val="FF0000"/>
                </a:solidFill>
              </a:rPr>
              <a:t>#2 </a:t>
            </a:r>
            <a:r>
              <a:rPr lang="ko-KR" altLang="en-US"/>
              <a:t>저소득 주민들 아니면 아주 주거 환경이 열악한 지역에서 하는 약간 공익성이 감미된 주택 공급 성격이라고 보시면 될 것 같아요</a:t>
            </a:r>
            <a:r>
              <a:rPr lang="en-US" altLang="ko-KR"/>
              <a:t>.</a:t>
            </a:r>
            <a:r>
              <a:rPr lang="en-US" altLang="ko-KR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CC7314CF-9C5B-F0E9-F998-64A9A83FA0A1}"/>
              </a:ext>
            </a:extLst>
          </p:cNvPr>
          <p:cNvSpPr/>
          <p:nvPr/>
        </p:nvSpPr>
        <p:spPr>
          <a:xfrm>
            <a:off x="2543175" y="2479592"/>
            <a:ext cx="1949761" cy="18930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1F3B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저소득 주민들</a:t>
            </a:r>
            <a:br>
              <a:rPr lang="en-US" altLang="ko-KR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또는 주거 환경이 열악한 지역에서 하는 약간의 </a:t>
            </a:r>
            <a:r>
              <a:rPr lang="ko-KR" altLang="en-US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C00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공익성</a:t>
            </a: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이 감미된 주택 공급 성격</a:t>
            </a:r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F39729-6348-5664-4292-2F88B601CD0B}"/>
              </a:ext>
            </a:extLst>
          </p:cNvPr>
          <p:cNvSpPr/>
          <p:nvPr/>
        </p:nvSpPr>
        <p:spPr>
          <a:xfrm>
            <a:off x="521209" y="1876992"/>
            <a:ext cx="1949761" cy="5250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지역주택조합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EB3EC8-3511-4EAF-D68C-6334E304E009}"/>
              </a:ext>
            </a:extLst>
          </p:cNvPr>
          <p:cNvSpPr/>
          <p:nvPr/>
        </p:nvSpPr>
        <p:spPr>
          <a:xfrm>
            <a:off x="2543175" y="1876992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재개발조합</a:t>
            </a:r>
            <a:endParaRPr lang="ko-KR" altLang="en-US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9CB1CE-0A2A-8B86-CED4-744DD5E3B533}"/>
              </a:ext>
            </a:extLst>
          </p:cNvPr>
          <p:cNvSpPr txBox="1"/>
          <p:nvPr/>
        </p:nvSpPr>
        <p:spPr>
          <a:xfrm>
            <a:off x="4319651" y="260512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11ECA1-CB7C-F449-A60A-CBA08F634317}"/>
              </a:ext>
            </a:extLst>
          </p:cNvPr>
          <p:cNvSpPr txBox="1"/>
          <p:nvPr/>
        </p:nvSpPr>
        <p:spPr>
          <a:xfrm>
            <a:off x="3973081" y="1931353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5120640" y="2545217"/>
            <a:ext cx="1858533" cy="991100"/>
          </a:xfrm>
          <a:prstGeom prst="wedgeRectCallout">
            <a:avLst>
              <a:gd name="adj1" fmla="val -87666"/>
              <a:gd name="adj2" fmla="val 8109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공익성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강조색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넣어주세요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586751" y="1745117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2781541" y="1739478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2" name="말풍선: 사각형 2">
            <a:extLst>
              <a:ext uri="{FF2B5EF4-FFF2-40B4-BE49-F238E27FC236}">
                <a16:creationId xmlns:a16="http://schemas.microsoft.com/office/drawing/2014/main" id="{929B56DB-8AB3-A07A-0E8E-A1CF162817E4}"/>
              </a:ext>
            </a:extLst>
          </p:cNvPr>
          <p:cNvSpPr/>
          <p:nvPr/>
        </p:nvSpPr>
        <p:spPr>
          <a:xfrm flipH="1">
            <a:off x="4771604" y="3754433"/>
            <a:ext cx="1561232" cy="721563"/>
          </a:xfrm>
          <a:prstGeom prst="wedgeRectCallout">
            <a:avLst>
              <a:gd name="adj1" fmla="val 83991"/>
              <a:gd name="adj2" fmla="val -4208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엘릭스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(0610)</a:t>
            </a:r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565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이런 어떤 지역주택조합과 재개발의 첫 번째 차이점은 </a:t>
            </a:r>
            <a:r>
              <a:rPr lang="en-US" altLang="ko-KR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법률 자체가 다르다 법률이 다르다 그것은 </a:t>
            </a:r>
            <a:r>
              <a:rPr lang="en-US" altLang="ko-KR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접근하는 이데올로기가 다르다 개념이 다르다라고 보시면 될 것 같습니다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4673280" y="4494529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5172288" y="2611756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48864-8955-43D1-B95B-3D9BF8FC8682}"/>
              </a:ext>
            </a:extLst>
          </p:cNvPr>
          <p:cNvSpPr txBox="1"/>
          <p:nvPr/>
        </p:nvSpPr>
        <p:spPr>
          <a:xfrm>
            <a:off x="3035594" y="1625922"/>
            <a:ext cx="4641556" cy="73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40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D48864-8955-43D1-B95B-3D9BF8FC8682}"/>
              </a:ext>
            </a:extLst>
          </p:cNvPr>
          <p:cNvSpPr txBox="1"/>
          <p:nvPr/>
        </p:nvSpPr>
        <p:spPr>
          <a:xfrm>
            <a:off x="4673280" y="2742561"/>
            <a:ext cx="4641556" cy="73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재개발조합</a:t>
            </a:r>
            <a:endParaRPr lang="ko-KR" altLang="en-US" sz="40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D48864-8955-43D1-B95B-3D9BF8FC8682}"/>
              </a:ext>
            </a:extLst>
          </p:cNvPr>
          <p:cNvSpPr txBox="1"/>
          <p:nvPr/>
        </p:nvSpPr>
        <p:spPr>
          <a:xfrm>
            <a:off x="3959519" y="2133471"/>
            <a:ext cx="4641556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en-US" altLang="ko-KR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highlight>
                  <a:srgbClr val="0000FF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vs</a:t>
            </a:r>
            <a:endParaRPr lang="ko-KR" altLang="en-US" sz="4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highlight>
                <a:srgbClr val="0000FF"/>
              </a:highlight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4497200" y="4052679"/>
            <a:ext cx="3856225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4087625" y="373710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4430525" y="3689929"/>
            <a:ext cx="3922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１</a:t>
            </a:r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적용 법률의 차이</a:t>
            </a:r>
            <a:endParaRPr lang="ko-KR" altLang="en-US" sz="3600" dirty="0"/>
          </a:p>
        </p:txBody>
      </p:sp>
      <p:sp>
        <p:nvSpPr>
          <p:cNvPr id="23" name="사각형: 둥근 모서리 8">
            <a:extLst>
              <a:ext uri="{FF2B5EF4-FFF2-40B4-BE49-F238E27FC236}">
                <a16:creationId xmlns:a16="http://schemas.microsoft.com/office/drawing/2014/main" id="{A303D0D6-3B95-4FB7-BFBC-CF8C71D6B2EF}"/>
              </a:ext>
            </a:extLst>
          </p:cNvPr>
          <p:cNvSpPr/>
          <p:nvPr/>
        </p:nvSpPr>
        <p:spPr>
          <a:xfrm>
            <a:off x="5003036" y="4360786"/>
            <a:ext cx="3350389" cy="5290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접근하는 개념의 차이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429830" y="363918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883047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b="1">
                <a:solidFill>
                  <a:srgbClr val="FF0000"/>
                </a:solidFill>
              </a:rPr>
              <a:t>#1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두 번째로는요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지역주택조합하고 그다음에 재개발 같은 경우에는 조합원 모집 신고를 하는데 일반적으로 </a:t>
            </a:r>
            <a:r>
              <a:rPr lang="en-US" altLang="ko-KR" sz="1400" b="1">
                <a:solidFill>
                  <a:srgbClr val="FF0000"/>
                </a:solidFill>
              </a:rPr>
              <a:t>#2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주택 지역 조합 같은 경우에는 </a:t>
            </a:r>
            <a:r>
              <a:rPr lang="en-US" altLang="ko-KR" sz="1400" b="1">
                <a:solidFill>
                  <a:srgbClr val="FF0000"/>
                </a:solidFill>
              </a:rPr>
              <a:t>#3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조합원 모집 신고는 재개발 사업에 약간 추진위 승인 단계랑 약간 비슷합니다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https://www.flaticon.com/kr/free-icon/recruitment_8347454?term=%EB%AA%A8%EC%A7%91&amp;page=1&amp;position=8&amp;origin=search&amp;related_id=8347454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266700" y="4297099"/>
            <a:ext cx="56160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-142875" y="398152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200025" y="3934349"/>
            <a:ext cx="57531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2. </a:t>
            </a:r>
            <a:r>
              <a:rPr lang="ko-KR" altLang="en-US" sz="3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조합원모집 신고와 추진위원회</a:t>
            </a:r>
            <a:endParaRPr lang="ko-KR" altLang="en-US" sz="3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3FB3CF-601E-DFDA-AAFE-0C58E4FB9344}"/>
              </a:ext>
            </a:extLst>
          </p:cNvPr>
          <p:cNvSpPr txBox="1"/>
          <p:nvPr/>
        </p:nvSpPr>
        <p:spPr>
          <a:xfrm>
            <a:off x="4086582" y="1619966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1306E-2B8B-E624-4F52-089F2FDF5FB0}"/>
              </a:ext>
            </a:extLst>
          </p:cNvPr>
          <p:cNvSpPr txBox="1"/>
          <p:nvPr/>
        </p:nvSpPr>
        <p:spPr>
          <a:xfrm>
            <a:off x="4259867" y="2681861"/>
            <a:ext cx="346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C5A516-4CE2-4C8F-870E-FD8F458D9A59}"/>
              </a:ext>
            </a:extLst>
          </p:cNvPr>
          <p:cNvSpPr txBox="1"/>
          <p:nvPr/>
        </p:nvSpPr>
        <p:spPr>
          <a:xfrm>
            <a:off x="2227630" y="1575811"/>
            <a:ext cx="2869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03167E-C6D4-4112-907A-EBD2D44FB642}"/>
              </a:ext>
            </a:extLst>
          </p:cNvPr>
          <p:cNvSpPr txBox="1"/>
          <p:nvPr/>
        </p:nvSpPr>
        <p:spPr>
          <a:xfrm>
            <a:off x="2073337" y="1881587"/>
            <a:ext cx="33553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 신고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2358E3-3756-4E25-AAE0-E5D52CEF6A6E}"/>
              </a:ext>
            </a:extLst>
          </p:cNvPr>
          <p:cNvSpPr/>
          <p:nvPr/>
        </p:nvSpPr>
        <p:spPr>
          <a:xfrm>
            <a:off x="2236566" y="2601042"/>
            <a:ext cx="3260117" cy="727849"/>
          </a:xfrm>
          <a:prstGeom prst="rect">
            <a:avLst/>
          </a:prstGeom>
          <a:noFill/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재개발 사업의 </a:t>
            </a:r>
            <a:b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추진위 승인 단계와 유사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18" b="95298" l="9777" r="94134">
                        <a14:foregroundMark x1="56704" y1="53918" x2="56704" y2="53918"/>
                        <a14:foregroundMark x1="50838" y1="41693" x2="62291" y2="52978"/>
                        <a14:foregroundMark x1="63966" y1="36991" x2="67318" y2="69906"/>
                        <a14:foregroundMark x1="79050" y1="20063" x2="81006" y2="33856"/>
                        <a14:foregroundMark x1="78212" y1="45455" x2="81844" y2="53918"/>
                        <a14:foregroundMark x1="78771" y1="69906" x2="81564" y2="78683"/>
                        <a14:foregroundMark x1="48603" y1="50157" x2="63128" y2="62696"/>
                      </a14:backgroundRemoval>
                    </a14:imgEffect>
                  </a14:imgLayer>
                </a14:imgProps>
              </a:ext>
            </a:extLst>
          </a:blip>
          <a:srcRect l="13705" t="14233" r="2787" b="4901"/>
          <a:stretch/>
        </p:blipFill>
        <p:spPr>
          <a:xfrm>
            <a:off x="200025" y="1605775"/>
            <a:ext cx="2156155" cy="18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7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03502" y="3049778"/>
            <a:ext cx="1404000" cy="15559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b="1">
                <a:solidFill>
                  <a:srgbClr val="FF0000"/>
                </a:solidFill>
              </a:rPr>
              <a:t>#1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그런데 지역주택조합의 조합원 모집 신고 요건을 보시면 </a:t>
            </a:r>
            <a:r>
              <a:rPr lang="en-US" altLang="ko-KR" sz="1400" b="1">
                <a:solidFill>
                  <a:srgbClr val="FF0000"/>
                </a:solidFill>
              </a:rPr>
              <a:t>#2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개발 대상 토지 면적의 어떤 토지 사용 승낙서의 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이걸 확보를 해야 돼요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이게 </a:t>
            </a:r>
            <a:r>
              <a:rPr lang="en-US" altLang="ko-KR" sz="1400" b="1">
                <a:solidFill>
                  <a:srgbClr val="FF0000"/>
                </a:solidFill>
              </a:rPr>
              <a:t>#3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소유권 취득이 아닙니다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400" b="1">
                <a:solidFill>
                  <a:srgbClr val="FF0000"/>
                </a:solidFill>
              </a:rPr>
              <a:t>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조합이 소유권을 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이제 등기를 이전시키는 게 아니라 내가 당신 땅을 사겠소라고 약정을 맺는  </a:t>
            </a:r>
            <a:r>
              <a:rPr lang="en-US" altLang="ko-KR" sz="1400" b="1">
                <a:solidFill>
                  <a:srgbClr val="FF0000"/>
                </a:solidFill>
              </a:rPr>
              <a:t>#4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약간 계약서 같은 그러니까 실제로는 계약금만 약간 부과를 하는 그러한 </a:t>
            </a:r>
            <a:r>
              <a:rPr lang="en-US" altLang="ko-KR" sz="1400" b="1">
                <a:solidFill>
                  <a:srgbClr val="FF0000"/>
                </a:solidFill>
              </a:rPr>
              <a:t>#5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계약금을 건네주는 그런 어떤 </a:t>
            </a:r>
            <a:r>
              <a:rPr lang="en-US" altLang="ko-KR" sz="1400" b="1">
                <a:solidFill>
                  <a:srgbClr val="FF0000"/>
                </a:solidFill>
              </a:rPr>
              <a:t>#6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 승낙서가 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 게 지역주택조합의 조합원 모집 신고이고요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64096" y="808124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3FB3CF-601E-DFDA-AAFE-0C58E4FB9344}"/>
              </a:ext>
            </a:extLst>
          </p:cNvPr>
          <p:cNvSpPr txBox="1"/>
          <p:nvPr/>
        </p:nvSpPr>
        <p:spPr>
          <a:xfrm>
            <a:off x="5132139" y="1602595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1306E-2B8B-E624-4F52-089F2FDF5FB0}"/>
              </a:ext>
            </a:extLst>
          </p:cNvPr>
          <p:cNvSpPr txBox="1"/>
          <p:nvPr/>
        </p:nvSpPr>
        <p:spPr>
          <a:xfrm>
            <a:off x="211823" y="2534400"/>
            <a:ext cx="346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4C86C1-8F6B-4045-A51E-513D45DF68E2}"/>
              </a:ext>
            </a:extLst>
          </p:cNvPr>
          <p:cNvSpPr txBox="1"/>
          <p:nvPr/>
        </p:nvSpPr>
        <p:spPr>
          <a:xfrm>
            <a:off x="292394" y="1202407"/>
            <a:ext cx="5778183" cy="6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모집 신고 요건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F47733-59B7-4ADB-825D-80177B2C094D}"/>
              </a:ext>
            </a:extLst>
          </p:cNvPr>
          <p:cNvSpPr txBox="1"/>
          <p:nvPr/>
        </p:nvSpPr>
        <p:spPr>
          <a:xfrm>
            <a:off x="311444" y="854164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3FB3CF-601E-DFDA-AAFE-0C58E4FB9344}"/>
              </a:ext>
            </a:extLst>
          </p:cNvPr>
          <p:cNvSpPr txBox="1"/>
          <p:nvPr/>
        </p:nvSpPr>
        <p:spPr>
          <a:xfrm>
            <a:off x="1656366" y="2163305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0E25EF-CA5E-4608-A9B8-B38A3E13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36" y="2518864"/>
            <a:ext cx="311227" cy="34398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B7606B7-858F-4DAD-9AFC-31BE260AFDA4}"/>
              </a:ext>
            </a:extLst>
          </p:cNvPr>
          <p:cNvSpPr/>
          <p:nvPr/>
        </p:nvSpPr>
        <p:spPr>
          <a:xfrm>
            <a:off x="946306" y="2572912"/>
            <a:ext cx="285416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소유권 취득이 아님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07953F6-5764-4B56-9223-DC736129F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36" y="2911646"/>
            <a:ext cx="311227" cy="3439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02EC41-06BB-40A1-B475-6364D0DC0F0B}"/>
              </a:ext>
            </a:extLst>
          </p:cNvPr>
          <p:cNvSpPr/>
          <p:nvPr/>
        </p:nvSpPr>
        <p:spPr>
          <a:xfrm>
            <a:off x="946305" y="2965694"/>
            <a:ext cx="435911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계약서와 유사한 것으로 실제 계약금만 일부 부과하는 것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0" name="사각형: 둥근 모서리 8">
            <a:extLst>
              <a:ext uri="{FF2B5EF4-FFF2-40B4-BE49-F238E27FC236}">
                <a16:creationId xmlns:a16="http://schemas.microsoft.com/office/drawing/2014/main" id="{A303D0D6-3B95-4FB7-BFBC-CF8C71D6B2EF}"/>
              </a:ext>
            </a:extLst>
          </p:cNvPr>
          <p:cNvSpPr/>
          <p:nvPr/>
        </p:nvSpPr>
        <p:spPr>
          <a:xfrm>
            <a:off x="311444" y="1849963"/>
            <a:ext cx="4912489" cy="5290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개발 대상 토지 면적의 토지 사용 승낙서의 </a:t>
            </a:r>
            <a:r>
              <a:rPr lang="en-US" altLang="ko-KR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50% </a:t>
            </a: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확보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91306E-2B8B-E624-4F52-089F2FDF5FB0}"/>
              </a:ext>
            </a:extLst>
          </p:cNvPr>
          <p:cNvSpPr txBox="1"/>
          <p:nvPr/>
        </p:nvSpPr>
        <p:spPr>
          <a:xfrm>
            <a:off x="230995" y="2983706"/>
            <a:ext cx="346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086100" y="3152775"/>
            <a:ext cx="466725" cy="457200"/>
          </a:xfrm>
          <a:custGeom>
            <a:avLst/>
            <a:gdLst>
              <a:gd name="connsiteX0" fmla="*/ 104775 w 466725"/>
              <a:gd name="connsiteY0" fmla="*/ 0 h 457200"/>
              <a:gd name="connsiteX1" fmla="*/ 47625 w 466725"/>
              <a:gd name="connsiteY1" fmla="*/ 76200 h 457200"/>
              <a:gd name="connsiteX2" fmla="*/ 9525 w 466725"/>
              <a:gd name="connsiteY2" fmla="*/ 133350 h 457200"/>
              <a:gd name="connsiteX3" fmla="*/ 0 w 466725"/>
              <a:gd name="connsiteY3" fmla="*/ 161925 h 457200"/>
              <a:gd name="connsiteX4" fmla="*/ 9525 w 466725"/>
              <a:gd name="connsiteY4" fmla="*/ 238125 h 457200"/>
              <a:gd name="connsiteX5" fmla="*/ 57150 w 466725"/>
              <a:gd name="connsiteY5" fmla="*/ 295275 h 457200"/>
              <a:gd name="connsiteX6" fmla="*/ 142875 w 466725"/>
              <a:gd name="connsiteY6" fmla="*/ 314325 h 457200"/>
              <a:gd name="connsiteX7" fmla="*/ 266700 w 466725"/>
              <a:gd name="connsiteY7" fmla="*/ 304800 h 457200"/>
              <a:gd name="connsiteX8" fmla="*/ 304800 w 466725"/>
              <a:gd name="connsiteY8" fmla="*/ 266700 h 457200"/>
              <a:gd name="connsiteX9" fmla="*/ 333375 w 466725"/>
              <a:gd name="connsiteY9" fmla="*/ 200025 h 457200"/>
              <a:gd name="connsiteX10" fmla="*/ 304800 w 466725"/>
              <a:gd name="connsiteY10" fmla="*/ 190500 h 457200"/>
              <a:gd name="connsiteX11" fmla="*/ 285750 w 466725"/>
              <a:gd name="connsiteY11" fmla="*/ 219075 h 457200"/>
              <a:gd name="connsiteX12" fmla="*/ 257175 w 466725"/>
              <a:gd name="connsiteY12" fmla="*/ 314325 h 457200"/>
              <a:gd name="connsiteX13" fmla="*/ 266700 w 466725"/>
              <a:gd name="connsiteY13" fmla="*/ 381000 h 457200"/>
              <a:gd name="connsiteX14" fmla="*/ 314325 w 466725"/>
              <a:gd name="connsiteY14" fmla="*/ 428625 h 457200"/>
              <a:gd name="connsiteX15" fmla="*/ 342900 w 466725"/>
              <a:gd name="connsiteY15" fmla="*/ 457200 h 457200"/>
              <a:gd name="connsiteX16" fmla="*/ 419100 w 466725"/>
              <a:gd name="connsiteY16" fmla="*/ 438150 h 457200"/>
              <a:gd name="connsiteX17" fmla="*/ 457200 w 466725"/>
              <a:gd name="connsiteY17" fmla="*/ 400050 h 457200"/>
              <a:gd name="connsiteX18" fmla="*/ 466725 w 466725"/>
              <a:gd name="connsiteY18" fmla="*/ 390525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6725" h="457200">
                <a:moveTo>
                  <a:pt x="104775" y="0"/>
                </a:moveTo>
                <a:cubicBezTo>
                  <a:pt x="95429" y="11682"/>
                  <a:pt x="57734" y="55982"/>
                  <a:pt x="47625" y="76200"/>
                </a:cubicBezTo>
                <a:cubicBezTo>
                  <a:pt x="20056" y="131339"/>
                  <a:pt x="63694" y="79181"/>
                  <a:pt x="9525" y="133350"/>
                </a:cubicBezTo>
                <a:cubicBezTo>
                  <a:pt x="6350" y="142875"/>
                  <a:pt x="0" y="151885"/>
                  <a:pt x="0" y="161925"/>
                </a:cubicBezTo>
                <a:cubicBezTo>
                  <a:pt x="0" y="187523"/>
                  <a:pt x="2790" y="213429"/>
                  <a:pt x="9525" y="238125"/>
                </a:cubicBezTo>
                <a:cubicBezTo>
                  <a:pt x="13430" y="252442"/>
                  <a:pt x="47094" y="288571"/>
                  <a:pt x="57150" y="295275"/>
                </a:cubicBezTo>
                <a:cubicBezTo>
                  <a:pt x="72782" y="305696"/>
                  <a:pt x="135960" y="313172"/>
                  <a:pt x="142875" y="314325"/>
                </a:cubicBezTo>
                <a:cubicBezTo>
                  <a:pt x="184150" y="311150"/>
                  <a:pt x="226985" y="316481"/>
                  <a:pt x="266700" y="304800"/>
                </a:cubicBezTo>
                <a:cubicBezTo>
                  <a:pt x="283931" y="299732"/>
                  <a:pt x="294024" y="281068"/>
                  <a:pt x="304800" y="266700"/>
                </a:cubicBezTo>
                <a:cubicBezTo>
                  <a:pt x="318924" y="247868"/>
                  <a:pt x="326018" y="222096"/>
                  <a:pt x="333375" y="200025"/>
                </a:cubicBezTo>
                <a:cubicBezTo>
                  <a:pt x="323850" y="196850"/>
                  <a:pt x="314122" y="186771"/>
                  <a:pt x="304800" y="190500"/>
                </a:cubicBezTo>
                <a:cubicBezTo>
                  <a:pt x="294171" y="194752"/>
                  <a:pt x="290870" y="208836"/>
                  <a:pt x="285750" y="219075"/>
                </a:cubicBezTo>
                <a:cubicBezTo>
                  <a:pt x="264865" y="260846"/>
                  <a:pt x="266098" y="269710"/>
                  <a:pt x="257175" y="314325"/>
                </a:cubicBezTo>
                <a:cubicBezTo>
                  <a:pt x="260350" y="336550"/>
                  <a:pt x="260249" y="359496"/>
                  <a:pt x="266700" y="381000"/>
                </a:cubicBezTo>
                <a:cubicBezTo>
                  <a:pt x="276013" y="412044"/>
                  <a:pt x="292312" y="410281"/>
                  <a:pt x="314325" y="428625"/>
                </a:cubicBezTo>
                <a:cubicBezTo>
                  <a:pt x="324673" y="437249"/>
                  <a:pt x="333375" y="447675"/>
                  <a:pt x="342900" y="457200"/>
                </a:cubicBezTo>
                <a:cubicBezTo>
                  <a:pt x="347896" y="456201"/>
                  <a:pt x="407710" y="446286"/>
                  <a:pt x="419100" y="438150"/>
                </a:cubicBezTo>
                <a:cubicBezTo>
                  <a:pt x="433715" y="427711"/>
                  <a:pt x="444500" y="412750"/>
                  <a:pt x="457200" y="400050"/>
                </a:cubicBezTo>
                <a:lnTo>
                  <a:pt x="466725" y="390525"/>
                </a:ln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302EC41-06BB-40A1-B475-6364D0DC0F0B}"/>
              </a:ext>
            </a:extLst>
          </p:cNvPr>
          <p:cNvSpPr/>
          <p:nvPr/>
        </p:nvSpPr>
        <p:spPr>
          <a:xfrm>
            <a:off x="3552825" y="3423032"/>
            <a:ext cx="1834350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사용 승낙서가 </a:t>
            </a:r>
            <a: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50%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91306E-2B8B-E624-4F52-089F2FDF5FB0}"/>
              </a:ext>
            </a:extLst>
          </p:cNvPr>
          <p:cNvSpPr txBox="1"/>
          <p:nvPr/>
        </p:nvSpPr>
        <p:spPr>
          <a:xfrm>
            <a:off x="5050648" y="3359192"/>
            <a:ext cx="346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91306E-2B8B-E624-4F52-089F2FDF5FB0}"/>
              </a:ext>
            </a:extLst>
          </p:cNvPr>
          <p:cNvSpPr txBox="1"/>
          <p:nvPr/>
        </p:nvSpPr>
        <p:spPr>
          <a:xfrm>
            <a:off x="3732217" y="2873659"/>
            <a:ext cx="346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약간 거기에 대응해서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재개발 같은 경우에는 조합 설립 추진위원회 결성 및 승인 같은 경우에는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 등 소유자의 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이상의 동의를 받아야 됩니다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4C86C1-8F6B-4045-A51E-513D45DF68E2}"/>
              </a:ext>
            </a:extLst>
          </p:cNvPr>
          <p:cNvSpPr txBox="1"/>
          <p:nvPr/>
        </p:nvSpPr>
        <p:spPr>
          <a:xfrm>
            <a:off x="2965153" y="1521538"/>
            <a:ext cx="617884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 설립 추진위원회 결성 및 승인 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47733-59B7-4ADB-825D-80177B2C094D}"/>
              </a:ext>
            </a:extLst>
          </p:cNvPr>
          <p:cNvSpPr txBox="1"/>
          <p:nvPr/>
        </p:nvSpPr>
        <p:spPr>
          <a:xfrm>
            <a:off x="2984203" y="1173295"/>
            <a:ext cx="366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재개발조합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2730563" y="1404127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사각형: 둥근 모서리 8">
            <a:extLst>
              <a:ext uri="{FF2B5EF4-FFF2-40B4-BE49-F238E27FC236}">
                <a16:creationId xmlns:a16="http://schemas.microsoft.com/office/drawing/2014/main" id="{A303D0D6-3B95-4FB7-BFBC-CF8C71D6B2EF}"/>
              </a:ext>
            </a:extLst>
          </p:cNvPr>
          <p:cNvSpPr/>
          <p:nvPr/>
        </p:nvSpPr>
        <p:spPr>
          <a:xfrm>
            <a:off x="3407831" y="2368203"/>
            <a:ext cx="4912489" cy="5290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토지 등 소유자의 </a:t>
            </a:r>
            <a:r>
              <a:rPr lang="en-US" altLang="ko-KR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50% </a:t>
            </a: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이상의 동의를 받아야 함 </a:t>
            </a:r>
          </a:p>
        </p:txBody>
      </p:sp>
    </p:spTree>
    <p:extLst>
      <p:ext uri="{BB962C8B-B14F-4D97-AF65-F5344CB8AC3E}">
        <p14:creationId xmlns:p14="http://schemas.microsoft.com/office/powerpoint/2010/main" val="3317217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약간 이게 둘 다 약간 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50% 50%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이지만 약간은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개념이 살짝은 좀 다르다라는 거 요거 잡고 가시면 될 것 같고요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91306E-2B8B-E624-4F52-089F2FDF5FB0}"/>
              </a:ext>
            </a:extLst>
          </p:cNvPr>
          <p:cNvSpPr txBox="1"/>
          <p:nvPr/>
        </p:nvSpPr>
        <p:spPr>
          <a:xfrm>
            <a:off x="2861263" y="1419749"/>
            <a:ext cx="346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3457574" y="1782499"/>
            <a:ext cx="56160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3390899" y="1419749"/>
            <a:ext cx="57531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2. </a:t>
            </a:r>
            <a:r>
              <a:rPr lang="ko-KR" altLang="en-US" sz="3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조합원모집 신고와 추진위원회</a:t>
            </a:r>
            <a:endParaRPr lang="ko-KR" altLang="en-US" sz="3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128ED5-18C2-8DEE-4E8F-529D2CA2AFB8}"/>
              </a:ext>
            </a:extLst>
          </p:cNvPr>
          <p:cNvSpPr/>
          <p:nvPr/>
        </p:nvSpPr>
        <p:spPr>
          <a:xfrm>
            <a:off x="3778860" y="2373539"/>
            <a:ext cx="2425148" cy="1439186"/>
          </a:xfrm>
          <a:prstGeom prst="rect">
            <a:avLst/>
          </a:prstGeom>
          <a:solidFill>
            <a:srgbClr val="DD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FB2125-8E9C-063F-E116-039C1A86ED6F}"/>
              </a:ext>
            </a:extLst>
          </p:cNvPr>
          <p:cNvSpPr/>
          <p:nvPr/>
        </p:nvSpPr>
        <p:spPr>
          <a:xfrm>
            <a:off x="6542091" y="2374864"/>
            <a:ext cx="2425148" cy="1439186"/>
          </a:xfrm>
          <a:prstGeom prst="rect">
            <a:avLst/>
          </a:prstGeom>
          <a:solidFill>
            <a:srgbClr val="DDE3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28DBA7-0FBC-20A6-7595-1CAC6B8904F8}"/>
              </a:ext>
            </a:extLst>
          </p:cNvPr>
          <p:cNvSpPr txBox="1"/>
          <p:nvPr/>
        </p:nvSpPr>
        <p:spPr>
          <a:xfrm>
            <a:off x="4033303" y="2875060"/>
            <a:ext cx="21707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개발 대상 </a:t>
            </a:r>
            <a:r>
              <a:rPr lang="ko-KR" altLang="en-US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토지 면적의 </a:t>
            </a:r>
            <a:br>
              <a:rPr lang="en-US" altLang="ko-KR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토지 </a:t>
            </a:r>
            <a:r>
              <a:rPr lang="ko-KR" altLang="en-US" sz="1600" b="1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사용 </a:t>
            </a:r>
            <a:r>
              <a:rPr lang="ko-KR" altLang="en-US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승낙서의 </a:t>
            </a:r>
            <a:br>
              <a:rPr lang="en-US" altLang="ko-KR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en-US" altLang="ko-KR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50</a:t>
            </a:r>
            <a:r>
              <a:rPr lang="en-US" altLang="ko-KR" sz="1600" b="1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% </a:t>
            </a:r>
            <a:r>
              <a:rPr lang="ko-KR" altLang="en-US" sz="1600" b="1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D0612E-62A2-C56B-3E4C-8F5C7133D994}"/>
              </a:ext>
            </a:extLst>
          </p:cNvPr>
          <p:cNvSpPr txBox="1"/>
          <p:nvPr/>
        </p:nvSpPr>
        <p:spPr>
          <a:xfrm>
            <a:off x="6670107" y="2798135"/>
            <a:ext cx="21691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토지 등 소유자의 </a:t>
            </a:r>
            <a:br>
              <a:rPr lang="en-US" altLang="ko-KR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en-US" altLang="ko-KR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50% </a:t>
            </a:r>
            <a:r>
              <a:rPr lang="ko-KR" altLang="en-US" sz="1600" b="1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이상의 동의 확보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B10EDC-1574-6A50-5385-5B51178E3498}"/>
              </a:ext>
            </a:extLst>
          </p:cNvPr>
          <p:cNvSpPr/>
          <p:nvPr/>
        </p:nvSpPr>
        <p:spPr>
          <a:xfrm>
            <a:off x="3778860" y="3811211"/>
            <a:ext cx="2425148" cy="467241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지역주택조합</a:t>
            </a:r>
            <a:endParaRPr lang="ko-KR" altLang="en-US" sz="1600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D1AD6EC-EC37-696B-B8AF-890764E980F6}"/>
              </a:ext>
            </a:extLst>
          </p:cNvPr>
          <p:cNvSpPr/>
          <p:nvPr/>
        </p:nvSpPr>
        <p:spPr>
          <a:xfrm>
            <a:off x="6542091" y="3812536"/>
            <a:ext cx="2425148" cy="467241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재개발조합</a:t>
            </a:r>
            <a:endParaRPr lang="ko-KR" altLang="en-US" sz="1400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3FB3CF-601E-DFDA-AAFE-0C58E4FB9344}"/>
              </a:ext>
            </a:extLst>
          </p:cNvPr>
          <p:cNvSpPr txBox="1"/>
          <p:nvPr/>
        </p:nvSpPr>
        <p:spPr>
          <a:xfrm>
            <a:off x="3874000" y="2766481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1975988" y="3290558"/>
            <a:ext cx="1858533" cy="991100"/>
          </a:xfrm>
          <a:prstGeom prst="wedgeRectCallout">
            <a:avLst>
              <a:gd name="adj1" fmla="val 85176"/>
              <a:gd name="adj2" fmla="val -2961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시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윗줄로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올려주세요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17362" y="2542314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135526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 err="1"/>
              <a:t>그다음에</a:t>
            </a:r>
            <a:r>
              <a:rPr lang="ko-KR" altLang="en-US" dirty="0"/>
              <a:t> 세 </a:t>
            </a:r>
            <a:r>
              <a:rPr lang="ko-KR" altLang="en-US" dirty="0" err="1"/>
              <a:t>번째로는</a:t>
            </a:r>
            <a:r>
              <a:rPr lang="ko-KR" altLang="en-US" dirty="0"/>
              <a:t> 이제 </a:t>
            </a:r>
            <a:r>
              <a:rPr lang="en-US" altLang="ko-KR" b="1" dirty="0">
                <a:solidFill>
                  <a:srgbClr val="FF0000"/>
                </a:solidFill>
              </a:rPr>
              <a:t>#1 </a:t>
            </a:r>
            <a:r>
              <a:rPr lang="ko-KR" altLang="en-US" dirty="0"/>
              <a:t>조합 설립 요건인데요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b="1" dirty="0">
                <a:solidFill>
                  <a:srgbClr val="FF0000"/>
                </a:solidFill>
              </a:rPr>
              <a:t>#2 </a:t>
            </a:r>
            <a:r>
              <a:rPr lang="ko-KR" altLang="en-US" dirty="0"/>
              <a:t>지역주택조합 같은 경우에는 조합 설립을 하기 위해서는 </a:t>
            </a:r>
            <a:r>
              <a:rPr lang="en-US" altLang="ko-KR" b="1" dirty="0">
                <a:solidFill>
                  <a:srgbClr val="FF0000"/>
                </a:solidFill>
              </a:rPr>
              <a:t>#3</a:t>
            </a:r>
            <a:r>
              <a:rPr lang="ko-KR" altLang="en-US" dirty="0"/>
              <a:t>해당 지역 주택조합을 시행하려고 하는 토지 그 지역에 </a:t>
            </a:r>
            <a:r>
              <a:rPr lang="en-US" altLang="ko-KR" dirty="0"/>
              <a:t>80% </a:t>
            </a:r>
            <a:r>
              <a:rPr lang="ko-KR" altLang="en-US" dirty="0"/>
              <a:t>이상의 토지 사용 승낙서 플러스 </a:t>
            </a:r>
            <a:r>
              <a:rPr lang="en-US" altLang="ko-KR" dirty="0"/>
              <a:t>and</a:t>
            </a:r>
            <a:r>
              <a:rPr lang="ko-KR" altLang="en-US" dirty="0"/>
              <a:t>입니다</a:t>
            </a:r>
            <a:r>
              <a:rPr lang="en-US" altLang="ko-KR" dirty="0"/>
              <a:t>. or</a:t>
            </a:r>
            <a:r>
              <a:rPr lang="ko-KR" altLang="en-US" dirty="0"/>
              <a:t>가 아니라 </a:t>
            </a:r>
            <a:r>
              <a:rPr lang="en-US" altLang="ko-KR" dirty="0"/>
              <a:t>and. </a:t>
            </a:r>
            <a:r>
              <a:rPr lang="en-US" altLang="ko-KR" b="1" dirty="0">
                <a:solidFill>
                  <a:srgbClr val="FF0000"/>
                </a:solidFill>
              </a:rPr>
              <a:t>#4 </a:t>
            </a:r>
            <a:r>
              <a:rPr lang="en-US" altLang="ko-KR" dirty="0"/>
              <a:t>15% </a:t>
            </a:r>
            <a:r>
              <a:rPr lang="ko-KR" altLang="en-US" dirty="0"/>
              <a:t>이상의 조합 명의의 토지 등기 이전 이거를 갖다가 조합 설립 요건이라고 보시면 되고요</a:t>
            </a:r>
            <a:r>
              <a:rPr lang="en-US" altLang="ko-KR" dirty="0"/>
              <a:t>.</a:t>
            </a:r>
            <a:r>
              <a:rPr lang="ko-KR" altLang="en-US" dirty="0"/>
              <a:t> 지역 주택 조합 같은 경우에는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701968" y="1932037"/>
            <a:ext cx="43200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292394" y="1616461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635294" y="1569287"/>
            <a:ext cx="4361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조합원설립인가 요건</a:t>
            </a:r>
            <a:endParaRPr lang="ko-KR" altLang="en-US" sz="3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BB2B5-B6BC-DFE3-9181-326CC73B48C0}"/>
              </a:ext>
            </a:extLst>
          </p:cNvPr>
          <p:cNvSpPr/>
          <p:nvPr/>
        </p:nvSpPr>
        <p:spPr>
          <a:xfrm>
            <a:off x="866408" y="3168908"/>
            <a:ext cx="1949761" cy="577579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80%</a:t>
            </a:r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이상의 </a:t>
            </a:r>
            <a:br>
              <a:rPr lang="en-US" altLang="ko-KR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</a:br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토지사용승낙서</a:t>
            </a:r>
            <a:endParaRPr lang="ko-KR" altLang="en-US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8BB2B5-B6BC-DFE3-9181-326CC73B48C0}"/>
              </a:ext>
            </a:extLst>
          </p:cNvPr>
          <p:cNvSpPr/>
          <p:nvPr/>
        </p:nvSpPr>
        <p:spPr>
          <a:xfrm>
            <a:off x="866408" y="3993209"/>
            <a:ext cx="1949761" cy="577579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15%</a:t>
            </a:r>
            <a:r>
              <a:rPr lang="ko-KR" altLang="en-US" sz="1800" dirty="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이상 조합의 소유권 취득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CE296E-AFBC-0B30-8CAB-3FA16FD7CE90}"/>
              </a:ext>
            </a:extLst>
          </p:cNvPr>
          <p:cNvSpPr/>
          <p:nvPr/>
        </p:nvSpPr>
        <p:spPr>
          <a:xfrm>
            <a:off x="3164458" y="3457698"/>
            <a:ext cx="2080808" cy="727849"/>
          </a:xfrm>
          <a:prstGeom prst="rect">
            <a:avLst/>
          </a:prstGeom>
          <a:noFill/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해당 개발 </a:t>
            </a:r>
            <a:endParaRPr lang="en-US" altLang="ko-KR" sz="2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sz="2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토지주 대상</a:t>
            </a:r>
            <a:endParaRPr lang="ko-KR" altLang="en-US" sz="2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749698C-C2B2-E9F2-7939-A6652D7A6A76}"/>
              </a:ext>
            </a:extLst>
          </p:cNvPr>
          <p:cNvCxnSpPr/>
          <p:nvPr/>
        </p:nvCxnSpPr>
        <p:spPr>
          <a:xfrm>
            <a:off x="2951186" y="3157017"/>
            <a:ext cx="0" cy="1476000"/>
          </a:xfrm>
          <a:prstGeom prst="line">
            <a:avLst/>
          </a:prstGeom>
          <a:ln w="571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85A8735-87F6-B456-8739-D42868BD5BC0}"/>
              </a:ext>
            </a:extLst>
          </p:cNvPr>
          <p:cNvCxnSpPr>
            <a:cxnSpLocks/>
          </p:cNvCxnSpPr>
          <p:nvPr/>
        </p:nvCxnSpPr>
        <p:spPr>
          <a:xfrm>
            <a:off x="2951186" y="3809275"/>
            <a:ext cx="532263" cy="0"/>
          </a:xfrm>
          <a:prstGeom prst="straightConnector1">
            <a:avLst/>
          </a:prstGeom>
          <a:ln w="762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517884" y="327160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10E25EF-CA5E-4608-A9B8-B38A3E13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0" y="2464018"/>
            <a:ext cx="311227" cy="34398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7606B7-858F-4DAD-9AFC-31BE260AFDA4}"/>
              </a:ext>
            </a:extLst>
          </p:cNvPr>
          <p:cNvSpPr/>
          <p:nvPr/>
        </p:nvSpPr>
        <p:spPr>
          <a:xfrm>
            <a:off x="1116090" y="2518066"/>
            <a:ext cx="285416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지역주택조합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74297" y="2645388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558381" y="4166981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-1214400" y="3556450"/>
            <a:ext cx="1858533" cy="1364490"/>
          </a:xfrm>
          <a:prstGeom prst="wedgeRectCallout">
            <a:avLst>
              <a:gd name="adj1" fmla="val 85176"/>
              <a:gd name="adj2" fmla="val -2961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제시할 때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＆도 같이 들어가면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좋을 것 같아요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 같은 내용 제시할 때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있길래 여기도 넣으면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어떨까 해서요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DFEA97-800D-624F-3791-4B0203B47C26}"/>
              </a:ext>
            </a:extLst>
          </p:cNvPr>
          <p:cNvSpPr txBox="1"/>
          <p:nvPr/>
        </p:nvSpPr>
        <p:spPr>
          <a:xfrm>
            <a:off x="1636603" y="3590803"/>
            <a:ext cx="5464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&amp;</a:t>
            </a:r>
            <a:endParaRPr lang="ko-KR" altLang="en-US" sz="2400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-960299" y="2687109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2366946" y="2173972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  <a:r>
              <a:rPr lang="en-US" altLang="ko-KR" sz="1200"/>
              <a:t>_</a:t>
            </a:r>
            <a:r>
              <a:rPr lang="ko-KR" altLang="en-US" sz="1200"/>
              <a:t>낙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4718196" y="286075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26" name="말풍선: 사각형 2">
            <a:extLst>
              <a:ext uri="{FF2B5EF4-FFF2-40B4-BE49-F238E27FC236}">
                <a16:creationId xmlns:a16="http://schemas.microsoft.com/office/drawing/2014/main" id="{24DE1D13-A3A5-DB4B-48F7-54B1F5F26A29}"/>
              </a:ext>
            </a:extLst>
          </p:cNvPr>
          <p:cNvSpPr/>
          <p:nvPr/>
        </p:nvSpPr>
        <p:spPr>
          <a:xfrm flipH="1">
            <a:off x="963175" y="4452016"/>
            <a:ext cx="1561232" cy="721563"/>
          </a:xfrm>
          <a:prstGeom prst="wedgeRectCallout">
            <a:avLst>
              <a:gd name="adj1" fmla="val 83991"/>
              <a:gd name="adj2" fmla="val -4208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엘릭스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(0610)</a:t>
            </a:r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21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#1 </a:t>
            </a:r>
            <a:r>
              <a:rPr lang="ko-KR" altLang="en-US" dirty="0"/>
              <a:t>그런데 재개발 같은 경우에는 조합 설립을 받으려면 그 해당 재개발 </a:t>
            </a:r>
            <a:r>
              <a:rPr lang="en-US" altLang="ko-KR" b="1" dirty="0">
                <a:solidFill>
                  <a:srgbClr val="FF0000"/>
                </a:solidFill>
              </a:rPr>
              <a:t># 2</a:t>
            </a:r>
            <a:r>
              <a:rPr lang="ko-KR" altLang="en-US" dirty="0"/>
              <a:t>구역 내에 있는 소유권자의 </a:t>
            </a:r>
            <a:r>
              <a:rPr lang="en-US" altLang="ko-KR" dirty="0"/>
              <a:t>75% </a:t>
            </a:r>
            <a:r>
              <a:rPr lang="ko-KR" altLang="en-US" dirty="0"/>
              <a:t>이상 소유하는 그러한 소유권자의 동의가 필요합니다</a:t>
            </a:r>
            <a:r>
              <a:rPr lang="en-US" altLang="ko-KR" dirty="0"/>
              <a:t>. </a:t>
            </a:r>
            <a:r>
              <a:rPr lang="ko-KR" altLang="en-US" dirty="0"/>
              <a:t>만약에 </a:t>
            </a:r>
            <a:r>
              <a:rPr lang="en-US" altLang="ko-KR" b="1" dirty="0">
                <a:solidFill>
                  <a:srgbClr val="FF0000"/>
                </a:solidFill>
              </a:rPr>
              <a:t>#3 </a:t>
            </a:r>
            <a:r>
              <a:rPr lang="ko-KR" altLang="en-US" dirty="0"/>
              <a:t>추진위 설립을 생략할 때는 </a:t>
            </a:r>
            <a:r>
              <a:rPr lang="en-US" altLang="ko-KR" dirty="0"/>
              <a:t>75%</a:t>
            </a:r>
            <a:r>
              <a:rPr lang="ko-KR" altLang="en-US" dirty="0"/>
              <a:t>까지 동의를 받아야 되거든요</a:t>
            </a:r>
            <a:r>
              <a:rPr lang="en-US" altLang="ko-KR" dirty="0"/>
              <a:t>. </a:t>
            </a:r>
            <a:r>
              <a:rPr lang="ko-KR" altLang="en-US" dirty="0"/>
              <a:t>그래서 이것이 조금은 다릅니다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701968" y="1932037"/>
            <a:ext cx="4320000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292394" y="1616461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635294" y="1569287"/>
            <a:ext cx="4361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조합원설립인가 요건</a:t>
            </a:r>
            <a:endParaRPr lang="ko-KR" altLang="en-US" sz="3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8BB2B5-B6BC-DFE3-9181-326CC73B48C0}"/>
              </a:ext>
            </a:extLst>
          </p:cNvPr>
          <p:cNvSpPr/>
          <p:nvPr/>
        </p:nvSpPr>
        <p:spPr>
          <a:xfrm>
            <a:off x="766519" y="2882903"/>
            <a:ext cx="4767505" cy="577579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구역내 소유권자의 </a:t>
            </a:r>
            <a:r>
              <a:rPr lang="en-US" altLang="ko-KR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70% </a:t>
            </a:r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이상의 조합설립 동의</a:t>
            </a:r>
            <a:endParaRPr lang="ko-KR" altLang="en-US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517884" y="3635961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10E25EF-CA5E-4608-A9B8-B38A3E13E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0" y="2464018"/>
            <a:ext cx="311227" cy="34398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7606B7-858F-4DAD-9AFC-31BE260AFDA4}"/>
              </a:ext>
            </a:extLst>
          </p:cNvPr>
          <p:cNvSpPr/>
          <p:nvPr/>
        </p:nvSpPr>
        <p:spPr>
          <a:xfrm>
            <a:off x="1116090" y="2518066"/>
            <a:ext cx="285416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재개발조합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451210" y="3021036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8BD2AB-469C-313D-9561-B8AABDD831CB}"/>
              </a:ext>
            </a:extLst>
          </p:cNvPr>
          <p:cNvSpPr/>
          <p:nvPr/>
        </p:nvSpPr>
        <p:spPr>
          <a:xfrm>
            <a:off x="773975" y="3540027"/>
            <a:ext cx="3944221" cy="363925"/>
          </a:xfrm>
          <a:prstGeom prst="rect">
            <a:avLst/>
          </a:prstGeom>
          <a:solidFill>
            <a:srgbClr val="DDE3E9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※ </a:t>
            </a: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추진위 설립을 생략할 때는 </a:t>
            </a:r>
            <a:r>
              <a:rPr lang="en-US" altLang="ko-KR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75%</a:t>
            </a: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까지 동의</a:t>
            </a:r>
          </a:p>
        </p:txBody>
      </p:sp>
    </p:spTree>
    <p:extLst>
      <p:ext uri="{BB962C8B-B14F-4D97-AF65-F5344CB8AC3E}">
        <p14:creationId xmlns:p14="http://schemas.microsoft.com/office/powerpoint/2010/main" val="76717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A5FFC5A-C8B6-D315-79DF-F36428AC8B8D}"/>
              </a:ext>
            </a:extLst>
          </p:cNvPr>
          <p:cNvSpPr txBox="1"/>
          <p:nvPr/>
        </p:nvSpPr>
        <p:spPr>
          <a:xfrm>
            <a:off x="9170605" y="-15906"/>
            <a:ext cx="1512000" cy="720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본과정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학습 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Flow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EE9966-77ED-9013-22D3-A9DB4EB09D53}"/>
              </a:ext>
            </a:extLst>
          </p:cNvPr>
          <p:cNvSpPr/>
          <p:nvPr/>
        </p:nvSpPr>
        <p:spPr>
          <a:xfrm>
            <a:off x="11365" y="1583513"/>
            <a:ext cx="9144000" cy="3562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B2A3BA-E451-07DC-A11D-E554A46DE616}"/>
              </a:ext>
            </a:extLst>
          </p:cNvPr>
          <p:cNvSpPr/>
          <p:nvPr/>
        </p:nvSpPr>
        <p:spPr>
          <a:xfrm>
            <a:off x="0" y="863455"/>
            <a:ext cx="9144000" cy="1110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EE8842-87A5-64E5-F1AA-6B56150D5C14}"/>
              </a:ext>
            </a:extLst>
          </p:cNvPr>
          <p:cNvSpPr/>
          <p:nvPr/>
        </p:nvSpPr>
        <p:spPr>
          <a:xfrm>
            <a:off x="0" y="8686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디자인 콘셉트</a:t>
            </a:r>
            <a:endParaRPr lang="ko-KR" altLang="en-US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8438B4-6A4E-78D0-9FCD-3833620BA394}"/>
              </a:ext>
            </a:extLst>
          </p:cNvPr>
          <p:cNvSpPr/>
          <p:nvPr/>
        </p:nvSpPr>
        <p:spPr>
          <a:xfrm>
            <a:off x="0" y="2113224"/>
            <a:ext cx="9144000" cy="33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학습 </a:t>
            </a:r>
            <a:r>
              <a:rPr lang="en-US" altLang="ko-KR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Flow</a:t>
            </a:r>
            <a:endParaRPr lang="ko-KR" altLang="en-US" b="1" spc="-113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F65651-D1F5-7DC5-56F9-9FC1B72B77BE}"/>
              </a:ext>
            </a:extLst>
          </p:cNvPr>
          <p:cNvSpPr/>
          <p:nvPr/>
        </p:nvSpPr>
        <p:spPr>
          <a:xfrm>
            <a:off x="0" y="249097"/>
            <a:ext cx="9144000" cy="406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2400" b="1" spc="-113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지역주택조합의 진실</a:t>
            </a:r>
            <a:endParaRPr lang="ko-KR" altLang="en-US" sz="2400" b="1" spc="-113">
              <a:solidFill>
                <a:prstClr val="black"/>
              </a:solidFill>
              <a:latin typeface="나눔고딕"/>
              <a:ea typeface="나눔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0E8E86-C6A1-4D7E-755C-53A37C243026}"/>
              </a:ext>
            </a:extLst>
          </p:cNvPr>
          <p:cNvSpPr/>
          <p:nvPr/>
        </p:nvSpPr>
        <p:spPr>
          <a:xfrm>
            <a:off x="0" y="1190859"/>
            <a:ext cx="9144000" cy="700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000" tIns="27000" rIns="27000" bIns="2700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도입 부분은 원고 내용을 재구성해 ‘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그것이 알고 싶다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’ 콘셉트로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시작하여 내용에 대한 문제상황을 흥미롭게 제시</a:t>
            </a:r>
            <a:r>
              <a:rPr lang="en-US" altLang="ko-KR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,</a:t>
            </a: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본학습에서는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시인성을 높인 디자인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키워드 중심의 강의 구성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을 통해 내용을 효과적으로 전달</a:t>
            </a:r>
            <a:endParaRPr lang="en-US" altLang="ko-KR" sz="1400" spc="-113" dirty="0">
              <a:ln w="9525"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prstClr val="black"/>
              </a:solidFill>
              <a:latin typeface="나눔고딕"/>
              <a:ea typeface="나눔고딕"/>
            </a:endParaRPr>
          </a:p>
          <a:p>
            <a:pPr lvl="0" algn="ctr">
              <a:defRPr/>
            </a:pP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중요 내용은 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블루 계열의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강조색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폰트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내용 관련 실사 이미지 </a:t>
            </a:r>
            <a:r>
              <a:rPr lang="en-US" altLang="ko-KR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+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</a:t>
            </a:r>
            <a:r>
              <a:rPr lang="ko-KR" altLang="en-US" sz="1400" b="1" spc="-113" dirty="0" err="1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타이포그래픽을</a:t>
            </a:r>
            <a:r>
              <a:rPr lang="ko-KR" altLang="en-US" sz="1400" b="1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 혼합</a:t>
            </a:r>
            <a:r>
              <a:rPr lang="ko-KR" altLang="en-US" sz="1400" spc="-113" dirty="0">
                <a:ln w="9525"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고딕"/>
                <a:ea typeface="나눔고딕"/>
              </a:rPr>
              <a:t>하여 시각적으로 강조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13D2FE8-A608-86F2-C9BA-6E7674572FED}"/>
              </a:ext>
            </a:extLst>
          </p:cNvPr>
          <p:cNvSpPr/>
          <p:nvPr/>
        </p:nvSpPr>
        <p:spPr>
          <a:xfrm>
            <a:off x="3003671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FF8F94BF-C04E-9A20-1AA1-CAB1F3CFEF7C}"/>
              </a:ext>
            </a:extLst>
          </p:cNvPr>
          <p:cNvSpPr/>
          <p:nvPr/>
        </p:nvSpPr>
        <p:spPr>
          <a:xfrm>
            <a:off x="5906184" y="2697070"/>
            <a:ext cx="332027" cy="4403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lvl="0" algn="ctr" defTabSz="914192" latinLnBrk="0">
              <a:defRPr/>
            </a:pPr>
            <a:endParaRPr lang="ko-KR" altLang="en-US" kern="0">
              <a:solidFill>
                <a:prstClr val="white"/>
              </a:solidFill>
              <a:latin typeface="나눔스퀘어 Bold"/>
              <a:ea typeface="나눔스퀘어 Bold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C8D157F-432A-16E9-6EAC-CFBE94F57F5E}"/>
              </a:ext>
            </a:extLst>
          </p:cNvPr>
          <p:cNvSpPr/>
          <p:nvPr/>
        </p:nvSpPr>
        <p:spPr>
          <a:xfrm>
            <a:off x="588842" y="2777447"/>
            <a:ext cx="2160000" cy="2137540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7DF499-44E0-711D-C934-CB8A267947E6}"/>
              </a:ext>
            </a:extLst>
          </p:cNvPr>
          <p:cNvSpPr/>
          <p:nvPr/>
        </p:nvSpPr>
        <p:spPr>
          <a:xfrm>
            <a:off x="950355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도입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8ED21C-EBBD-68C6-2B7D-23CD37208DB1}"/>
              </a:ext>
            </a:extLst>
          </p:cNvPr>
          <p:cNvSpPr/>
          <p:nvPr/>
        </p:nvSpPr>
        <p:spPr>
          <a:xfrm>
            <a:off x="6477219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5688615-7560-34C3-25CA-95F6F466C98A}"/>
              </a:ext>
            </a:extLst>
          </p:cNvPr>
          <p:cNvSpPr/>
          <p:nvPr/>
        </p:nvSpPr>
        <p:spPr>
          <a:xfrm>
            <a:off x="6838732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정리</a:t>
            </a:r>
            <a:endParaRPr lang="ko-KR" altLang="en-US" sz="1400" b="1" spc="-91">
              <a:solidFill>
                <a:schemeClr val="bg1"/>
              </a:solidFill>
              <a:latin typeface="나눔고딕"/>
              <a:ea typeface="나눔고딕"/>
              <a:cs typeface="Pretendard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4B1A8FC-CBF9-741F-5A87-69E8B56189A3}"/>
              </a:ext>
            </a:extLst>
          </p:cNvPr>
          <p:cNvSpPr/>
          <p:nvPr/>
        </p:nvSpPr>
        <p:spPr>
          <a:xfrm>
            <a:off x="3492000" y="2777447"/>
            <a:ext cx="2160000" cy="2137540"/>
          </a:xfrm>
          <a:prstGeom prst="roundRect">
            <a:avLst>
              <a:gd name="adj" fmla="val 2691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8BD600B-1548-B55A-8C54-8C1DB03F19EF}"/>
              </a:ext>
            </a:extLst>
          </p:cNvPr>
          <p:cNvSpPr/>
          <p:nvPr/>
        </p:nvSpPr>
        <p:spPr>
          <a:xfrm>
            <a:off x="3868689" y="2571750"/>
            <a:ext cx="1436974" cy="36000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b="1" spc="-91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Pretendard"/>
              </a:rPr>
              <a:t>본학습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5DA234F-70BA-0FE9-AFF7-53257A667042}"/>
              </a:ext>
            </a:extLst>
          </p:cNvPr>
          <p:cNvSpPr/>
          <p:nvPr/>
        </p:nvSpPr>
        <p:spPr>
          <a:xfrm>
            <a:off x="579683" y="3080297"/>
            <a:ext cx="2195359" cy="167738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지주택이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R="0" lvl="0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‘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그것이 알고 싶다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’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콘셉트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.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 학습과 연관된 지역주택조합 관련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최근 이슈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를 기사 형태로 제시하고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강사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의 설명으로 흥미 유발</a:t>
            </a:r>
            <a:endParaRPr lang="en-US" altLang="ko-KR" sz="1400" spc="-91" dirty="0">
              <a:ln w="9525">
                <a:solidFill>
                  <a:srgbClr val="3378D5">
                    <a:alpha val="0"/>
                  </a:srgbClr>
                </a:solidFill>
              </a:ln>
              <a:latin typeface="나눔고딕"/>
              <a:ea typeface="나눔고딕"/>
              <a:cs typeface="Pretendard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822A4E-BBD4-6666-9648-E04836E1C1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507178" y="3080297"/>
            <a:ext cx="2100184" cy="186204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사실은 이렇습니다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1450" lvl="0" indent="-171450" defTabSz="914192" latinLnBrk="0"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endParaRPr lang="en-US" altLang="ko-KR" sz="700" b="1" spc="-91" dirty="0">
              <a:ln w="9525">
                <a:solidFill>
                  <a:srgbClr val="3378D5">
                    <a:alpha val="0"/>
                  </a:srgbClr>
                </a:solidFill>
              </a:ln>
              <a:solidFill>
                <a:schemeClr val="accent2"/>
              </a:solidFill>
              <a:latin typeface="나눔고딕"/>
              <a:ea typeface="나눔고딕"/>
              <a:cs typeface="Pretendard"/>
            </a:endParaRPr>
          </a:p>
          <a:p>
            <a:pPr marL="180975" lvl="0" defTabSz="914192" latinLnBrk="0">
              <a:spcAft>
                <a:spcPts val="600"/>
              </a:spcAft>
              <a:buClr>
                <a:schemeClr val="tx1"/>
              </a:buClr>
              <a:defRPr/>
            </a:pP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지역주택조합 관련 핵심이 되는 주요 내용을</a:t>
            </a:r>
            <a: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실사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일러스트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/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</a:t>
            </a:r>
            <a:r>
              <a:rPr lang="ko-KR" altLang="en-US" sz="1400" b="1" spc="-91" dirty="0" err="1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타이포그래픽을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 혼합 적용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하여 </a:t>
            </a: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전문가 강의형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으로 제시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E197CE-13D1-435A-8CA3-F390A155A696}"/>
              </a:ext>
            </a:extLst>
          </p:cNvPr>
          <p:cNvSpPr/>
          <p:nvPr/>
        </p:nvSpPr>
        <p:spPr>
          <a:xfrm>
            <a:off x="6477218" y="3080297"/>
            <a:ext cx="2160001" cy="146193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anchor="t" anchorCtr="0">
            <a:spAutoFit/>
          </a:bodyPr>
          <a:lstStyle/>
          <a:p>
            <a:pPr marL="171450" marR="0" lvl="0" indent="-171450" defTabSz="914192" latinLnBrk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/>
              <a:buChar char="§"/>
              <a:defRPr/>
            </a:pP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오늘의 결론</a:t>
            </a:r>
            <a:r>
              <a:rPr lang="en-US" altLang="ko-KR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!</a:t>
            </a:r>
          </a:p>
          <a:p>
            <a:pPr marL="176213" marR="0" lvl="0" indent="-176213" defTabSz="914192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defRPr/>
            </a:pP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본학습에서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다루었던</a:t>
            </a:r>
            <a:r>
              <a:rPr lang="ko-KR" altLang="en-US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  <a:t> </a:t>
            </a:r>
            <a:br>
              <a:rPr lang="en-US" altLang="ko-KR" sz="1400" b="1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  <a:cs typeface="Pretendard"/>
              </a:rPr>
            </a:b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편별 핵심 내용을 </a:t>
            </a:r>
            <a:br>
              <a:rPr lang="en-US" altLang="ko-KR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</a:br>
            <a:r>
              <a:rPr lang="ko-KR" altLang="en-US" sz="1400" b="1" spc="-91" dirty="0">
                <a:ln>
                  <a:solidFill>
                    <a:srgbClr val="3378D5">
                      <a:alpha val="0"/>
                    </a:srgbClr>
                  </a:solidFill>
                </a:ln>
                <a:solidFill>
                  <a:schemeClr val="accent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Pretendard" panose="02000503000000020004" pitchFamily="2" charset="-127"/>
              </a:rPr>
              <a:t>카드뉴스 형태</a:t>
            </a:r>
            <a:r>
              <a:rPr lang="ko-KR" altLang="en-US" sz="1400" spc="-91" dirty="0">
                <a:ln w="9525">
                  <a:solidFill>
                    <a:srgbClr val="3378D5">
                      <a:alpha val="0"/>
                    </a:srgbClr>
                  </a:solidFill>
                </a:ln>
                <a:latin typeface="나눔고딕"/>
                <a:ea typeface="나눔고딕"/>
                <a:cs typeface="Pretendard"/>
              </a:rPr>
              <a:t>로 구성하여 이미지와 함께 제시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7E3BF3D-A2BA-CAE3-1DFE-7CD8260F7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705812"/>
              </p:ext>
            </p:extLst>
          </p:nvPr>
        </p:nvGraphicFramePr>
        <p:xfrm>
          <a:off x="9231528" y="3313743"/>
          <a:ext cx="717530" cy="907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404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1F3B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/>
                    </a:p>
                  </a:txBody>
                  <a:tcPr marL="70990" marR="70990" marT="35495" marB="35495">
                    <a:solidFill>
                      <a:srgbClr val="DDE3E9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AED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95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>
                        <a:solidFill>
                          <a:srgbClr val="6182D6"/>
                        </a:solidFill>
                      </a:endParaRPr>
                    </a:p>
                  </a:txBody>
                  <a:tcPr marL="70990" marR="70990" marT="35495" marB="35495">
                    <a:solidFill>
                      <a:srgbClr val="EB9120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400" dirty="0"/>
                    </a:p>
                  </a:txBody>
                  <a:tcPr marL="70990" marR="70990" marT="35495" marB="35495">
                    <a:solidFill>
                      <a:srgbClr val="305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0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/>
              <a:t> </a:t>
            </a:r>
            <a:r>
              <a:rPr lang="en-US" altLang="ko-KR" b="1">
                <a:solidFill>
                  <a:srgbClr val="FF0000"/>
                </a:solidFill>
              </a:rPr>
              <a:t>#1 </a:t>
            </a:r>
            <a:r>
              <a:rPr lang="ko-KR" altLang="en-US"/>
              <a:t>그래서 실제로는 지역주택조합은</a:t>
            </a:r>
            <a:r>
              <a:rPr lang="en-US" altLang="ko-KR" b="1">
                <a:solidFill>
                  <a:srgbClr val="FF0000"/>
                </a:solidFill>
              </a:rPr>
              <a:t> #2</a:t>
            </a:r>
            <a:r>
              <a:rPr lang="ko-KR" altLang="en-US"/>
              <a:t> </a:t>
            </a:r>
            <a:r>
              <a:rPr lang="en-US" altLang="ko-KR"/>
              <a:t>80% </a:t>
            </a:r>
            <a:r>
              <a:rPr lang="ko-KR" altLang="en-US"/>
              <a:t>이상의 토지 사용 승낙서 당신 땅을 살 약정을 하겠소 앤드 거기에다가 </a:t>
            </a:r>
            <a:r>
              <a:rPr lang="en-US" altLang="ko-KR" b="1">
                <a:solidFill>
                  <a:srgbClr val="FF0000"/>
                </a:solidFill>
              </a:rPr>
              <a:t>#3 </a:t>
            </a:r>
            <a:r>
              <a:rPr lang="en-US" altLang="ko-KR"/>
              <a:t>15% </a:t>
            </a:r>
            <a:r>
              <a:rPr lang="ko-KR" altLang="en-US"/>
              <a:t>이상의 조합 명의의 등기 이전 그다음에 </a:t>
            </a:r>
            <a:r>
              <a:rPr lang="en-US" altLang="ko-KR" b="1">
                <a:solidFill>
                  <a:srgbClr val="FF0000"/>
                </a:solidFill>
              </a:rPr>
              <a:t>#4 </a:t>
            </a:r>
            <a:r>
              <a:rPr lang="ko-KR" altLang="en-US"/>
              <a:t>재개발 같은 경우에는 일반적으로는 </a:t>
            </a:r>
            <a:r>
              <a:rPr lang="en-US" altLang="ko-KR"/>
              <a:t>75% </a:t>
            </a:r>
            <a:r>
              <a:rPr lang="ko-KR" altLang="en-US"/>
              <a:t>추진위 이제 설립을 했을 때는 그렇지 않고 </a:t>
            </a:r>
            <a:r>
              <a:rPr lang="en-US" altLang="ko-KR" b="1">
                <a:solidFill>
                  <a:srgbClr val="FF0000"/>
                </a:solidFill>
              </a:rPr>
              <a:t>#5 </a:t>
            </a:r>
            <a:r>
              <a:rPr lang="ko-KR" altLang="en-US"/>
              <a:t>추진위 설립을 갖다가 만약에 꼭 거쳐야 된다 그러면 </a:t>
            </a:r>
            <a:r>
              <a:rPr lang="en-US" altLang="ko-KR"/>
              <a:t>70% </a:t>
            </a:r>
            <a:r>
              <a:rPr lang="en-US" altLang="ko-KR" b="1">
                <a:solidFill>
                  <a:srgbClr val="FF0000"/>
                </a:solidFill>
              </a:rPr>
              <a:t>#6 </a:t>
            </a:r>
            <a:r>
              <a:rPr lang="ko-KR" altLang="en-US"/>
              <a:t>생략한다 </a:t>
            </a:r>
            <a:r>
              <a:rPr lang="en-US" altLang="ko-KR"/>
              <a:t>75% </a:t>
            </a:r>
            <a:r>
              <a:rPr lang="ko-KR" altLang="en-US"/>
              <a:t>이렇게 하는 게 조합 설립 요건입니다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-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사각형: 둥근 모서리 8">
            <a:extLst>
              <a:ext uri="{FF2B5EF4-FFF2-40B4-BE49-F238E27FC236}">
                <a16:creationId xmlns:a16="http://schemas.microsoft.com/office/drawing/2014/main" id="{9AF0DF61-1AC7-4852-A26B-FA304E76AF05}"/>
              </a:ext>
            </a:extLst>
          </p:cNvPr>
          <p:cNvSpPr/>
          <p:nvPr/>
        </p:nvSpPr>
        <p:spPr>
          <a:xfrm>
            <a:off x="292394" y="1518561"/>
            <a:ext cx="2543175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B32BCE-4AA5-484B-9F26-D1E644C22B1C}"/>
              </a:ext>
            </a:extLst>
          </p:cNvPr>
          <p:cNvSpPr/>
          <p:nvPr/>
        </p:nvSpPr>
        <p:spPr>
          <a:xfrm>
            <a:off x="479580" y="2081092"/>
            <a:ext cx="4368645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  토지주에 대한 </a:t>
            </a:r>
            <a:r>
              <a:rPr lang="en-US" altLang="ko-KR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80%</a:t>
            </a:r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이상의 토지사용승낙서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70E919-B737-4B1D-9933-A44A0F558812}"/>
              </a:ext>
            </a:extLst>
          </p:cNvPr>
          <p:cNvSpPr/>
          <p:nvPr/>
        </p:nvSpPr>
        <p:spPr>
          <a:xfrm>
            <a:off x="479580" y="2488081"/>
            <a:ext cx="4368645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  15%</a:t>
            </a:r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이상 조합의 소유권 취득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2" name="사각형: 둥근 모서리 8">
            <a:extLst>
              <a:ext uri="{FF2B5EF4-FFF2-40B4-BE49-F238E27FC236}">
                <a16:creationId xmlns:a16="http://schemas.microsoft.com/office/drawing/2014/main" id="{9AF0DF61-1AC7-4852-A26B-FA304E76AF05}"/>
              </a:ext>
            </a:extLst>
          </p:cNvPr>
          <p:cNvSpPr/>
          <p:nvPr/>
        </p:nvSpPr>
        <p:spPr>
          <a:xfrm>
            <a:off x="292394" y="3297561"/>
            <a:ext cx="2543175" cy="367389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재개발조합</a:t>
            </a:r>
            <a:endParaRPr lang="ko-KR" altLang="en-US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B32BCE-4AA5-484B-9F26-D1E644C22B1C}"/>
              </a:ext>
            </a:extLst>
          </p:cNvPr>
          <p:cNvSpPr/>
          <p:nvPr/>
        </p:nvSpPr>
        <p:spPr>
          <a:xfrm>
            <a:off x="479580" y="3860092"/>
            <a:ext cx="4368645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  추진위설립 시 </a:t>
            </a:r>
            <a:r>
              <a:rPr lang="en-US" altLang="ko-KR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70% </a:t>
            </a:r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이상 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292394" y="1616461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108310" y="2618742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149716" y="2162134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DFEA97-800D-624F-3791-4B0203B47C26}"/>
              </a:ext>
            </a:extLst>
          </p:cNvPr>
          <p:cNvSpPr txBox="1"/>
          <p:nvPr/>
        </p:nvSpPr>
        <p:spPr>
          <a:xfrm>
            <a:off x="260569" y="2099585"/>
            <a:ext cx="799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&amp;</a:t>
            </a:r>
            <a:endParaRPr lang="ko-KR" altLang="en-US" sz="3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76485" y="3368679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B32BCE-4AA5-484B-9F26-D1E644C22B1C}"/>
              </a:ext>
            </a:extLst>
          </p:cNvPr>
          <p:cNvSpPr/>
          <p:nvPr/>
        </p:nvSpPr>
        <p:spPr>
          <a:xfrm>
            <a:off x="479580" y="4259575"/>
            <a:ext cx="4368645" cy="36739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  추진위설립 생략 시 </a:t>
            </a:r>
            <a:r>
              <a:rPr lang="en-US" altLang="ko-KR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75%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FEA97-800D-624F-3791-4B0203B47C26}"/>
              </a:ext>
            </a:extLst>
          </p:cNvPr>
          <p:cNvSpPr txBox="1"/>
          <p:nvPr/>
        </p:nvSpPr>
        <p:spPr>
          <a:xfrm>
            <a:off x="149716" y="3877161"/>
            <a:ext cx="799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or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2965670" y="4316700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007076" y="3860092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4094536" y="1212126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87449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E8B6A-4D01-0541-1A1F-C7CB91E1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0561F3-E9B7-7AD6-2022-410841FF9B73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2200138333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3392A4-8C07-6DE3-047E-85843DBD29D4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6ECF8D-FAA0-2341-E184-371396FF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1741209" y="4661524"/>
            <a:ext cx="6059004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1442602" y="431001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1674533" y="4298774"/>
            <a:ext cx="6354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사업계획 승인과 사업시행인가</a:t>
            </a:r>
            <a:endParaRPr lang="ko-KR" alt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828822-AC6A-5FD8-2D28-CCA1623CDAAA}"/>
              </a:ext>
            </a:extLst>
          </p:cNvPr>
          <p:cNvSpPr txBox="1"/>
          <p:nvPr/>
        </p:nvSpPr>
        <p:spPr>
          <a:xfrm>
            <a:off x="-282347" y="1679785"/>
            <a:ext cx="4663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4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BEF4C-9E6A-D1D4-6500-8C063170F31B}"/>
              </a:ext>
            </a:extLst>
          </p:cNvPr>
          <p:cNvSpPr txBox="1"/>
          <p:nvPr/>
        </p:nvSpPr>
        <p:spPr>
          <a:xfrm>
            <a:off x="292394" y="2518194"/>
            <a:ext cx="34174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사업계획 승인</a:t>
            </a:r>
            <a:endParaRPr lang="ko-KR" altLang="en-US" sz="4000" dirty="0">
              <a:solidFill>
                <a:srgbClr val="3057B9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/>
              <a:t>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 네 번째는 사업계획 승인이라고도 하고 그다음에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재개발 같은 경우에는 사업 시행 인가라고 하는데 약간 용어가 비슷해 가지고 이게 뭐 재개발 쪽에 쓰이는 용어인지 주택법에 의한 지역주택조합에 쓰이는 용어인지 헷갈리긴 하는데 약간 헷갈리더라도 개념 정리를 한번 하시고 가시는 게 나을 것 같아요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828822-AC6A-5FD8-2D28-CCA1623CDAAA}"/>
              </a:ext>
            </a:extLst>
          </p:cNvPr>
          <p:cNvSpPr txBox="1"/>
          <p:nvPr/>
        </p:nvSpPr>
        <p:spPr>
          <a:xfrm>
            <a:off x="4994500" y="1679785"/>
            <a:ext cx="4663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재개발조합</a:t>
            </a:r>
            <a:endParaRPr lang="ko-KR" altLang="en-US" sz="4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FBEF4C-9E6A-D1D4-6500-8C063170F31B}"/>
              </a:ext>
            </a:extLst>
          </p:cNvPr>
          <p:cNvSpPr txBox="1"/>
          <p:nvPr/>
        </p:nvSpPr>
        <p:spPr>
          <a:xfrm>
            <a:off x="5323387" y="2442378"/>
            <a:ext cx="42682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사업시행인가</a:t>
            </a:r>
            <a:endParaRPr lang="ko-KR" altLang="en-US" sz="4000" dirty="0">
              <a:solidFill>
                <a:srgbClr val="3057B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-75774" y="2070008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5192908" y="337272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  <a:r>
              <a:rPr lang="en-US" altLang="ko-KR" sz="1200"/>
              <a:t>_</a:t>
            </a:r>
            <a:r>
              <a:rPr lang="ko-KR" altLang="en-US" sz="1200"/>
              <a:t>사</a:t>
            </a:r>
          </a:p>
        </p:txBody>
      </p:sp>
    </p:spTree>
    <p:extLst>
      <p:ext uri="{BB962C8B-B14F-4D97-AF65-F5344CB8AC3E}">
        <p14:creationId xmlns:p14="http://schemas.microsoft.com/office/powerpoint/2010/main" val="263355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3772703" y="1977163"/>
            <a:ext cx="4769486" cy="5047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해당 토지의 </a:t>
            </a:r>
            <a:r>
              <a:rPr lang="en-US" altLang="ko-KR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95% </a:t>
            </a: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이상의 </a:t>
            </a:r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highlight>
                  <a:srgbClr val="FEBF34"/>
                </a:highlight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소유권을 조합이 확보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highlight>
                <a:srgbClr val="FEBF34"/>
              </a:highlight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지역주택 조합 같은 경우에 사업계획 승인은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해당 토지의 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95%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이상의 토지 소유권을 이제 조합 명의로 등기 이전을 해야 됩니다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소유권 확보를 해야 되고요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3DFE17-4EBA-B3C8-4C9B-32E357F133D5}"/>
              </a:ext>
            </a:extLst>
          </p:cNvPr>
          <p:cNvSpPr txBox="1"/>
          <p:nvPr/>
        </p:nvSpPr>
        <p:spPr>
          <a:xfrm>
            <a:off x="3414718" y="1200699"/>
            <a:ext cx="5552521" cy="60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2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사업계획 승인</a:t>
            </a:r>
            <a:endParaRPr lang="ko-KR" altLang="en-US" sz="3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435672" y="1372317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803840" y="2153430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65822" y="3309257"/>
            <a:ext cx="19681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jv14147298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360" y="2599683"/>
            <a:ext cx="2734172" cy="24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84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3772703" y="1977162"/>
            <a:ext cx="4769486" cy="7050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조합설립 동의 요건과 동일하게 </a:t>
            </a:r>
            <a:br>
              <a:rPr lang="en-US" altLang="ko-KR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600" b="1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C00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전체 소유자의 </a:t>
            </a:r>
            <a:r>
              <a:rPr lang="en-US" altLang="ko-KR" sz="1600" b="1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C00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70% </a:t>
            </a:r>
            <a:r>
              <a:rPr lang="ko-KR" altLang="en-US" sz="1600" b="1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C00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이상 동의</a:t>
            </a:r>
            <a:endParaRPr lang="ko-KR" altLang="en-US" sz="1600" b="1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C00000"/>
              </a:solidFill>
              <a:highlight>
                <a:srgbClr val="FEBF34"/>
              </a:highlight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재개발 사업의 사업 계획 인가 같은 경우에는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조합 설립의 동의 요건과 유사하게 전체 소유자의 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70%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이상의 동의를 받으면 그게 사업 계획 인간인데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3DFE17-4EBA-B3C8-4C9B-32E357F133D5}"/>
              </a:ext>
            </a:extLst>
          </p:cNvPr>
          <p:cNvSpPr txBox="1"/>
          <p:nvPr/>
        </p:nvSpPr>
        <p:spPr>
          <a:xfrm>
            <a:off x="3414718" y="1200699"/>
            <a:ext cx="555252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2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재개발조합의 사업시행인가</a:t>
            </a:r>
            <a:endParaRPr lang="ko-KR" altLang="en-US" sz="3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619756" y="1411526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803840" y="2153430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1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6788" y="2853856"/>
            <a:ext cx="2064416" cy="21303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22377" y="3257006"/>
            <a:ext cx="17155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jv14147795</a:t>
            </a:r>
            <a:endParaRPr lang="ko-KR" altLang="en-US"/>
          </a:p>
        </p:txBody>
      </p:sp>
      <p:sp>
        <p:nvSpPr>
          <p:cNvPr id="12" name="사각형 설명선 11"/>
          <p:cNvSpPr/>
          <p:nvPr/>
        </p:nvSpPr>
        <p:spPr>
          <a:xfrm>
            <a:off x="3155615" y="2911497"/>
            <a:ext cx="1858533" cy="991100"/>
          </a:xfrm>
          <a:prstGeom prst="wedgeRectCallout">
            <a:avLst>
              <a:gd name="adj1" fmla="val 87315"/>
              <a:gd name="adj2" fmla="val -841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소유자의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70%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동의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강조색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넣어주세요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924688" y="2191258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5" name="말풍선: 사각형 2">
            <a:extLst>
              <a:ext uri="{FF2B5EF4-FFF2-40B4-BE49-F238E27FC236}">
                <a16:creationId xmlns:a16="http://schemas.microsoft.com/office/drawing/2014/main" id="{9A5DC88D-17D2-D28C-1F1E-8107A2ECE408}"/>
              </a:ext>
            </a:extLst>
          </p:cNvPr>
          <p:cNvSpPr/>
          <p:nvPr/>
        </p:nvSpPr>
        <p:spPr>
          <a:xfrm flipH="1">
            <a:off x="5332499" y="3541815"/>
            <a:ext cx="1561232" cy="721563"/>
          </a:xfrm>
          <a:prstGeom prst="wedgeRectCallout">
            <a:avLst>
              <a:gd name="adj1" fmla="val 83991"/>
              <a:gd name="adj2" fmla="val -4208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엘릭스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(0610)</a:t>
            </a:r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697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E8B6A-4D01-0541-1A1F-C7CB91E1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0561F3-E9B7-7AD6-2022-410841FF9B73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 2200138333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3392A4-8C07-6DE3-047E-85843DBD29D4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6ECF8D-FAA0-2341-E184-371396FF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836" y="49695"/>
            <a:ext cx="1282652" cy="7214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약간의 어떤 그 경중을 따진다면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지역주택조합의 사업계획 승인 같은 경우에는 재개발 쪽으로 만약에 비슷한 개념을 본다면은 용어가 약간 다르긴 하지만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관리 처분 계획 그니까 재개발 철거하기 일보 직전에 하는 거 있거든요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그럴 거랑 약간 비슷한 개념이다라고 보시면 될 것 같아요</a:t>
            </a:r>
            <a:r>
              <a:rPr lang="en-US" altLang="ko-KR" sz="14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28822-AC6A-5FD8-2D28-CCA1623CDAAA}"/>
              </a:ext>
            </a:extLst>
          </p:cNvPr>
          <p:cNvSpPr txBox="1"/>
          <p:nvPr/>
        </p:nvSpPr>
        <p:spPr>
          <a:xfrm>
            <a:off x="-282347" y="1679785"/>
            <a:ext cx="4663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28822-AC6A-5FD8-2D28-CCA1623CDAAA}"/>
              </a:ext>
            </a:extLst>
          </p:cNvPr>
          <p:cNvSpPr txBox="1"/>
          <p:nvPr/>
        </p:nvSpPr>
        <p:spPr>
          <a:xfrm>
            <a:off x="5159963" y="1679785"/>
            <a:ext cx="46638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재개발조합</a:t>
            </a:r>
            <a:endParaRPr lang="ko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108310" y="1679785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258562" y="350363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DF39729-6348-5664-4292-2F88B601CD0B}"/>
              </a:ext>
            </a:extLst>
          </p:cNvPr>
          <p:cNvSpPr/>
          <p:nvPr/>
        </p:nvSpPr>
        <p:spPr>
          <a:xfrm>
            <a:off x="1074696" y="2329837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사업계획 승인</a:t>
            </a:r>
            <a:endParaRPr lang="ko-KR" altLang="en-US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EB3EC8-3511-4EAF-D68C-6334E304E009}"/>
              </a:ext>
            </a:extLst>
          </p:cNvPr>
          <p:cNvSpPr/>
          <p:nvPr/>
        </p:nvSpPr>
        <p:spPr>
          <a:xfrm>
            <a:off x="6626622" y="2329837"/>
            <a:ext cx="1949761" cy="525072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solidFill>
                  <a:schemeClr val="bg1"/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사업시행인가</a:t>
            </a:r>
            <a:endParaRPr lang="ko-KR" altLang="en-US" sz="1800" dirty="0">
              <a:solidFill>
                <a:schemeClr val="bg1"/>
              </a:solidFill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785257" y="3004457"/>
            <a:ext cx="391886" cy="339634"/>
          </a:xfrm>
          <a:prstGeom prst="downArrow">
            <a:avLst/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506CA1-9805-7B35-03C6-5A3AF792E4E3}"/>
              </a:ext>
            </a:extLst>
          </p:cNvPr>
          <p:cNvSpPr/>
          <p:nvPr/>
        </p:nvSpPr>
        <p:spPr>
          <a:xfrm>
            <a:off x="626730" y="3475303"/>
            <a:ext cx="3231168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재개발 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highlight>
                  <a:srgbClr val="FEBF34"/>
                </a:highlight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관리처분계획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과 유사한 개념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222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 </a:t>
            </a:r>
            <a:r>
              <a:rPr lang="ko-KR" altLang="en-US"/>
              <a:t>그다음에 재개발 사업하고 그다음에 지역주택조합의 어떤 다른 것들 중에 굉장히 약간 확실하게 구분이 가는 게 </a:t>
            </a:r>
            <a:r>
              <a:rPr lang="en-US" altLang="ko-KR" b="1">
                <a:solidFill>
                  <a:srgbClr val="FF0000"/>
                </a:solidFill>
              </a:rPr>
              <a:t>#1</a:t>
            </a:r>
            <a:r>
              <a:rPr lang="en-US" altLang="ko-KR"/>
              <a:t> </a:t>
            </a:r>
            <a:r>
              <a:rPr lang="ko-KR" altLang="en-US"/>
              <a:t>다섯 번째로 미동의자에 대한 처리입니다</a:t>
            </a:r>
            <a:r>
              <a:rPr lang="en-US" altLang="ko-KR"/>
              <a:t>.</a:t>
            </a:r>
          </a:p>
          <a:p>
            <a:pPr fontAlgn="base"/>
            <a:r>
              <a:rPr lang="ko-KR" altLang="en-US"/>
              <a:t>만약에 지역주택조합 같은 경우에 </a:t>
            </a:r>
            <a:r>
              <a:rPr lang="en-US" altLang="ko-KR" b="1">
                <a:solidFill>
                  <a:srgbClr val="FF0000"/>
                </a:solidFill>
              </a:rPr>
              <a:t>#2 </a:t>
            </a:r>
            <a:r>
              <a:rPr lang="en-US" altLang="ko-KR"/>
              <a:t>95% </a:t>
            </a:r>
            <a:r>
              <a:rPr lang="ko-KR" altLang="en-US"/>
              <a:t>이상의 토지 소유권을 확보하는 사업계획 승인이 돼서 만약에 </a:t>
            </a:r>
            <a:r>
              <a:rPr lang="en-US" altLang="ko-KR" b="1">
                <a:solidFill>
                  <a:srgbClr val="FF0000"/>
                </a:solidFill>
              </a:rPr>
              <a:t>#3 </a:t>
            </a:r>
            <a:r>
              <a:rPr lang="ko-KR" altLang="en-US"/>
              <a:t>미동이자가 </a:t>
            </a:r>
            <a:r>
              <a:rPr lang="en-US" altLang="ko-KR"/>
              <a:t>5% </a:t>
            </a:r>
            <a:r>
              <a:rPr lang="ko-KR" altLang="en-US"/>
              <a:t>미만이다 그러면 </a:t>
            </a:r>
            <a:r>
              <a:rPr lang="en-US" altLang="ko-KR" b="1">
                <a:solidFill>
                  <a:srgbClr val="FF0000"/>
                </a:solidFill>
              </a:rPr>
              <a:t>#4 </a:t>
            </a:r>
            <a:r>
              <a:rPr lang="ko-KR" altLang="en-US"/>
              <a:t>그 해당 조합에게 미동의자에 대한 매도청구권을 부여합니다</a:t>
            </a:r>
            <a:r>
              <a:rPr lang="en-US" altLang="ko-KR"/>
              <a:t>. </a:t>
            </a:r>
            <a:r>
              <a:rPr lang="ko-KR" altLang="en-US"/>
              <a:t>매도 청구 같은 경우에는 매도 청구를 했을 때 당신 동의 안 했어도 이미 </a:t>
            </a:r>
            <a:r>
              <a:rPr lang="en-US" altLang="ko-KR"/>
              <a:t>95% </a:t>
            </a:r>
            <a:r>
              <a:rPr lang="ko-KR" altLang="en-US"/>
              <a:t>소유권을 확보했기 때문에 그대로 버티고 있어도 별 이익이 없어라고 얘기할 수가 분명히 있는 거고요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232881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https://www.flaticon.com/kr/free-icon/content-writing_8003942?term=%EB%AC%B8%EC%84%9C&amp;related_id=8003942</a:t>
            </a:r>
          </a:p>
          <a:p>
            <a:endParaRPr lang="en-US" altLang="ko-KR" sz="1000"/>
          </a:p>
          <a:p>
            <a:r>
              <a:rPr lang="en-US" altLang="ko-KR" sz="1000"/>
              <a:t>https://www.flaticon.com/kr/free-icon/multiple-users-silhouette_33308?term=%EC%82%AC%EB%9E%8C&amp;page=1&amp;position=3&amp;origin=search&amp;related_id=33308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5332681" y="3232752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641414" y="2971142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5749467" y="3960532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940021" y="1663924"/>
            <a:ext cx="4441877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641414" y="131241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873345" y="1301174"/>
            <a:ext cx="4569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</a:t>
            </a:r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미동의자에 </a:t>
            </a:r>
            <a:r>
              <a:rPr lang="ko-KR" altLang="en-US" sz="36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대한 처리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248" y1="28278" x2="35248" y2="28278"/>
                        <a14:foregroundMark x1="35770" y1="48586" x2="35770" y2="48586"/>
                        <a14:foregroundMark x1="58747" y1="39589" x2="58747" y2="39589"/>
                        <a14:foregroundMark x1="71279" y1="48586" x2="72846" y2="47815"/>
                        <a14:foregroundMark x1="63446" y1="21851" x2="63446" y2="21851"/>
                      </a14:backgroundRemoval>
                    </a14:imgEffect>
                  </a14:imgLayer>
                </a14:imgProps>
              </a:ext>
            </a:extLst>
          </a:blip>
          <a:srcRect l="15392" t="10681" r="4411" b="24459"/>
          <a:stretch/>
        </p:blipFill>
        <p:spPr>
          <a:xfrm>
            <a:off x="3507863" y="2643537"/>
            <a:ext cx="1470618" cy="120800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1AD6EC-EC37-696B-B8AF-890764E980F6}"/>
              </a:ext>
            </a:extLst>
          </p:cNvPr>
          <p:cNvSpPr/>
          <p:nvPr/>
        </p:nvSpPr>
        <p:spPr>
          <a:xfrm>
            <a:off x="3230736" y="3847143"/>
            <a:ext cx="2024873" cy="294009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지역주택조합 미동의자</a:t>
            </a:r>
            <a:endParaRPr lang="ko-KR" altLang="en-US" sz="1200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761748" y="2589571"/>
            <a:ext cx="987719" cy="393633"/>
            <a:chOff x="6726433" y="721491"/>
            <a:chExt cx="987719" cy="393633"/>
          </a:xfrm>
        </p:grpSpPr>
        <p:sp>
          <p:nvSpPr>
            <p:cNvPr id="37" name="말풍선: 모서리가 둥근 사각형 10">
              <a:extLst>
                <a:ext uri="{FF2B5EF4-FFF2-40B4-BE49-F238E27FC236}">
                  <a16:creationId xmlns:a16="http://schemas.microsoft.com/office/drawing/2014/main" id="{09AAFC02-089D-0DA2-B906-B0229EB3E8C5}"/>
                </a:ext>
              </a:extLst>
            </p:cNvPr>
            <p:cNvSpPr/>
            <p:nvPr/>
          </p:nvSpPr>
          <p:spPr>
            <a:xfrm>
              <a:off x="6726434" y="721491"/>
              <a:ext cx="987718" cy="393633"/>
            </a:xfrm>
            <a:prstGeom prst="wedgeRoundRectCallout">
              <a:avLst>
                <a:gd name="adj1" fmla="val -40029"/>
                <a:gd name="adj2" fmla="val 79783"/>
                <a:gd name="adj3" fmla="val 16667"/>
              </a:avLst>
            </a:prstGeom>
            <a:solidFill>
              <a:srgbClr val="EB91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C9AC616-6BAE-2773-4E1F-A556AB9E2B5C}"/>
                </a:ext>
              </a:extLst>
            </p:cNvPr>
            <p:cNvSpPr txBox="1"/>
            <p:nvPr/>
          </p:nvSpPr>
          <p:spPr>
            <a:xfrm>
              <a:off x="6726433" y="721491"/>
              <a:ext cx="987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en-US" altLang="ko-KR" sz="16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5% </a:t>
              </a:r>
              <a:r>
                <a:rPr lang="ko-KR" altLang="en-US" sz="16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미만</a:t>
              </a:r>
              <a:endParaRPr lang="en-US" altLang="ko-KR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70C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49" b="93709" l="16825" r="95556">
                        <a14:foregroundMark x1="43492" y1="29801" x2="43492" y2="29801"/>
                        <a14:foregroundMark x1="41270" y1="39735" x2="41270" y2="39735"/>
                        <a14:foregroundMark x1="40952" y1="49007" x2="40952" y2="49007"/>
                        <a14:foregroundMark x1="61270" y1="27152" x2="60317" y2="28808"/>
                        <a14:foregroundMark x1="61270" y1="22517" x2="62222" y2="201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884" y="2662238"/>
            <a:ext cx="1257982" cy="1206065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1D1AD6EC-EC37-696B-B8AF-890764E980F6}"/>
              </a:ext>
            </a:extLst>
          </p:cNvPr>
          <p:cNvSpPr/>
          <p:nvPr/>
        </p:nvSpPr>
        <p:spPr>
          <a:xfrm>
            <a:off x="848438" y="3829900"/>
            <a:ext cx="1521317" cy="294009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토지 소유권 확보</a:t>
            </a:r>
            <a:endParaRPr lang="ko-KR" altLang="en-US" sz="1200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109926" y="2665603"/>
            <a:ext cx="1086491" cy="584775"/>
            <a:chOff x="6677047" y="721491"/>
            <a:chExt cx="1086491" cy="584775"/>
          </a:xfrm>
        </p:grpSpPr>
        <p:sp>
          <p:nvSpPr>
            <p:cNvPr id="44" name="말풍선: 모서리가 둥근 사각형 10">
              <a:extLst>
                <a:ext uri="{FF2B5EF4-FFF2-40B4-BE49-F238E27FC236}">
                  <a16:creationId xmlns:a16="http://schemas.microsoft.com/office/drawing/2014/main" id="{09AAFC02-089D-0DA2-B906-B0229EB3E8C5}"/>
                </a:ext>
              </a:extLst>
            </p:cNvPr>
            <p:cNvSpPr/>
            <p:nvPr/>
          </p:nvSpPr>
          <p:spPr>
            <a:xfrm>
              <a:off x="6726434" y="721491"/>
              <a:ext cx="987718" cy="393633"/>
            </a:xfrm>
            <a:prstGeom prst="wedgeRoundRectCallout">
              <a:avLst>
                <a:gd name="adj1" fmla="val -40029"/>
                <a:gd name="adj2" fmla="val 79783"/>
                <a:gd name="adj3" fmla="val 16667"/>
              </a:avLst>
            </a:prstGeom>
            <a:solidFill>
              <a:srgbClr val="EB91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9AC616-6BAE-2773-4E1F-A556AB9E2B5C}"/>
                </a:ext>
              </a:extLst>
            </p:cNvPr>
            <p:cNvSpPr txBox="1"/>
            <p:nvPr/>
          </p:nvSpPr>
          <p:spPr>
            <a:xfrm>
              <a:off x="6677047" y="721491"/>
              <a:ext cx="1086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en-US" altLang="ko-KR" sz="16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95% </a:t>
              </a:r>
              <a:r>
                <a:rPr lang="ko-KR" altLang="en-US" sz="16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이상</a:t>
              </a:r>
              <a:endParaRPr lang="en-US" altLang="ko-KR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70C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940021" y="2004282"/>
            <a:ext cx="1838843" cy="4494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지역주택조합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E27AF7-D18D-4CED-AB7D-30D7E877D46D}"/>
              </a:ext>
            </a:extLst>
          </p:cNvPr>
          <p:cNvSpPr/>
          <p:nvPr/>
        </p:nvSpPr>
        <p:spPr>
          <a:xfrm>
            <a:off x="123825" y="4226545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BCE4FF-EAB9-4D31-9A08-C87ADF2B0F32}"/>
              </a:ext>
            </a:extLst>
          </p:cNvPr>
          <p:cNvSpPr txBox="1"/>
          <p:nvPr/>
        </p:nvSpPr>
        <p:spPr>
          <a:xfrm>
            <a:off x="1267224" y="4217738"/>
            <a:ext cx="497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해당 조합에게 미동의자에 대한 </a:t>
            </a:r>
            <a:br>
              <a:rPr lang="en-US" altLang="ko-KR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C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매도청구권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부여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A2D333F-D8E3-40CF-81E6-619F8BE5F7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363" y="4142013"/>
            <a:ext cx="1054271" cy="940575"/>
          </a:xfrm>
          <a:prstGeom prst="rect">
            <a:avLst/>
          </a:prstGeom>
        </p:spPr>
      </p:pic>
      <p:sp>
        <p:nvSpPr>
          <p:cNvPr id="28" name="사각형 설명선 27"/>
          <p:cNvSpPr/>
          <p:nvPr/>
        </p:nvSpPr>
        <p:spPr>
          <a:xfrm>
            <a:off x="1372203" y="-4101"/>
            <a:ext cx="1858533" cy="991100"/>
          </a:xfrm>
          <a:prstGeom prst="wedgeRectCallout">
            <a:avLst>
              <a:gd name="adj1" fmla="val -30765"/>
              <a:gd name="adj2" fmla="val 8029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미동의자에 대한 처리</a:t>
            </a:r>
          </a:p>
        </p:txBody>
      </p:sp>
      <p:sp>
        <p:nvSpPr>
          <p:cNvPr id="30" name="사각형 설명선 29"/>
          <p:cNvSpPr/>
          <p:nvPr/>
        </p:nvSpPr>
        <p:spPr>
          <a:xfrm>
            <a:off x="6453693" y="3642136"/>
            <a:ext cx="1858533" cy="991100"/>
          </a:xfrm>
          <a:prstGeom prst="wedgeRectCallout">
            <a:avLst>
              <a:gd name="adj1" fmla="val -178365"/>
              <a:gd name="adj2" fmla="val 6264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매도청구권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강조색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넣어주세요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3050566" y="144216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6325911" y="2924646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36" name="말풍선: 사각형 2">
            <a:extLst>
              <a:ext uri="{FF2B5EF4-FFF2-40B4-BE49-F238E27FC236}">
                <a16:creationId xmlns:a16="http://schemas.microsoft.com/office/drawing/2014/main" id="{24DE1D13-A3A5-DB4B-48F7-54B1F5F26A29}"/>
              </a:ext>
            </a:extLst>
          </p:cNvPr>
          <p:cNvSpPr/>
          <p:nvPr/>
        </p:nvSpPr>
        <p:spPr>
          <a:xfrm flipH="1">
            <a:off x="7787845" y="3557147"/>
            <a:ext cx="1561232" cy="721563"/>
          </a:xfrm>
          <a:prstGeom prst="wedgeRectCallout">
            <a:avLst>
              <a:gd name="adj1" fmla="val 83991"/>
              <a:gd name="adj2" fmla="val -4208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엘릭스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(0610)</a:t>
            </a:r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867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40" b="97760" l="9932" r="97945">
                        <a14:foregroundMark x1="68721" y1="66720" x2="70320" y2="93760"/>
                        <a14:foregroundMark x1="65183" y1="37600" x2="69292" y2="51680"/>
                        <a14:foregroundMark x1="47374" y1="19840" x2="53311" y2="34560"/>
                        <a14:foregroundMark x1="42123" y1="23200" x2="67580" y2="18080"/>
                        <a14:foregroundMark x1="70662" y1="17760" x2="67580" y2="62240"/>
                        <a14:foregroundMark x1="51712" y1="29600" x2="56279" y2="73280"/>
                        <a14:foregroundMark x1="40868" y1="31200" x2="49429" y2="42240"/>
                        <a14:foregroundMark x1="62557" y1="26560" x2="58790" y2="82880"/>
                        <a14:foregroundMark x1="78881" y1="73120" x2="79338" y2="90720"/>
                        <a14:foregroundMark x1="76598" y1="8480" x2="79566" y2="21280"/>
                        <a14:foregroundMark x1="73744" y1="7680" x2="61073" y2="14880"/>
                        <a14:foregroundMark x1="71119" y1="4960" x2="83904" y2="42080"/>
                        <a14:foregroundMark x1="82306" y1="10240" x2="85845" y2="39040"/>
                        <a14:foregroundMark x1="88813" y1="33920" x2="86872" y2="56640"/>
                        <a14:foregroundMark x1="83447" y1="57920" x2="82648" y2="70720"/>
                        <a14:foregroundMark x1="69292" y1="38240" x2="65525" y2="76160"/>
                        <a14:foregroundMark x1="76826" y1="68480" x2="70434" y2="95520"/>
                        <a14:foregroundMark x1="63699" y1="84000" x2="65297" y2="85600"/>
                        <a14:foregroundMark x1="35502" y1="23040" x2="29338" y2="60000"/>
                        <a14:foregroundMark x1="28767" y1="27360" x2="35046" y2="57120"/>
                        <a14:foregroundMark x1="24886" y1="32160" x2="28196" y2="66240"/>
                        <a14:foregroundMark x1="21689" y1="52480" x2="31050" y2="76800"/>
                        <a14:foregroundMark x1="22146" y1="61440" x2="27968" y2="76800"/>
                        <a14:foregroundMark x1="29338" y1="80480" x2="34018" y2="84320"/>
                        <a14:foregroundMark x1="35388" y1="67840" x2="38242" y2="77280"/>
                        <a14:foregroundMark x1="34817" y1="74880" x2="37215" y2="79360"/>
                        <a14:foregroundMark x1="33562" y1="29760" x2="45890" y2="44320"/>
                        <a14:foregroundMark x1="40868" y1="25440" x2="48402" y2="35200"/>
                        <a14:foregroundMark x1="45434" y1="24320" x2="55594" y2="36640"/>
                        <a14:foregroundMark x1="48516" y1="26560" x2="51484" y2="26560"/>
                        <a14:foregroundMark x1="46689" y1="23520" x2="60845" y2="22720"/>
                        <a14:foregroundMark x1="72032" y1="21920" x2="78196" y2="38560"/>
                        <a14:foregroundMark x1="73744" y1="22720" x2="71233" y2="75200"/>
                        <a14:foregroundMark x1="82991" y1="48800" x2="80708" y2="65440"/>
                        <a14:foregroundMark x1="76256" y1="46880" x2="71233" y2="62080"/>
                        <a14:foregroundMark x1="83676" y1="14720" x2="85845" y2="26400"/>
                        <a14:foregroundMark x1="70091" y1="6240" x2="70091" y2="6240"/>
                        <a14:foregroundMark x1="69977" y1="5760" x2="63927" y2="11680"/>
                        <a14:foregroundMark x1="68607" y1="6880" x2="72831" y2="2880"/>
                        <a14:foregroundMark x1="74201" y1="3680" x2="77397" y2="6080"/>
                        <a14:foregroundMark x1="77397" y1="5600" x2="81963" y2="10880"/>
                        <a14:foregroundMark x1="80479" y1="6880" x2="83105" y2="10400"/>
                        <a14:foregroundMark x1="85160" y1="13760" x2="89155" y2="28800"/>
                        <a14:foregroundMark x1="89954" y1="28960" x2="90297" y2="44480"/>
                        <a14:foregroundMark x1="90525" y1="46560" x2="89384" y2="52160"/>
                        <a14:foregroundMark x1="86416" y1="15520" x2="88813" y2="25920"/>
                        <a14:foregroundMark x1="86644" y1="58720" x2="82420" y2="78880"/>
                        <a14:foregroundMark x1="78653" y1="44320" x2="74886" y2="69440"/>
                        <a14:foregroundMark x1="90411" y1="52960" x2="88927" y2="59840"/>
                        <a14:foregroundMark x1="88927" y1="60000" x2="83219" y2="83520"/>
                        <a14:foregroundMark x1="81735" y1="84800" x2="95434" y2="73920"/>
                        <a14:foregroundMark x1="94178" y1="71360" x2="87329" y2="74400"/>
                        <a14:foregroundMark x1="76826" y1="61600" x2="75913" y2="74720"/>
                        <a14:foregroundMark x1="76256" y1="81120" x2="77626" y2="89280"/>
                        <a14:foregroundMark x1="64155" y1="61440" x2="61872" y2="88000"/>
                        <a14:foregroundMark x1="62100" y1="88320" x2="77511" y2="83520"/>
                        <a14:foregroundMark x1="68379" y1="79200" x2="68265" y2="85280"/>
                        <a14:foregroundMark x1="55023" y1="68960" x2="55023" y2="78880"/>
                        <a14:foregroundMark x1="36986" y1="22080" x2="32420" y2="25440"/>
                        <a14:foregroundMark x1="31735" y1="22080" x2="22603" y2="36160"/>
                        <a14:foregroundMark x1="28196" y1="26080" x2="23973" y2="33120"/>
                        <a14:foregroundMark x1="29680" y1="22400" x2="23858" y2="29600"/>
                        <a14:foregroundMark x1="23516" y1="31840" x2="19749" y2="48960"/>
                        <a14:foregroundMark x1="20091" y1="52000" x2="24201" y2="72000"/>
                        <a14:foregroundMark x1="80822" y1="86400" x2="88242" y2="80480"/>
                        <a14:foregroundMark x1="93721" y1="78240" x2="93721" y2="78240"/>
                        <a14:foregroundMark x1="42123" y1="20800" x2="45205" y2="16640"/>
                        <a14:foregroundMark x1="44977" y1="17600" x2="56393" y2="16960"/>
                        <a14:foregroundMark x1="48174" y1="16640" x2="58333" y2="16480"/>
                        <a14:foregroundMark x1="45776" y1="16960" x2="56393" y2="15360"/>
                        <a14:foregroundMark x1="56735" y1="16000" x2="60845" y2="16480"/>
                        <a14:foregroundMark x1="90753" y1="28960" x2="90753" y2="36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582" y="1957271"/>
            <a:ext cx="3087325" cy="2202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/>
              <a:t>만약에 여기에 불응한다 그럴 때는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#2</a:t>
            </a:r>
            <a:r>
              <a:rPr lang="ko-KR" altLang="en-US"/>
              <a:t> 명도 소송을 통해서 </a:t>
            </a:r>
            <a:r>
              <a:rPr lang="en-US" altLang="ko-KR"/>
              <a:t>100% </a:t>
            </a:r>
            <a:r>
              <a:rPr lang="ko-KR" altLang="en-US"/>
              <a:t>소유권을 강제로 뺏어올 수 있습니다</a:t>
            </a:r>
            <a:r>
              <a:rPr lang="en-US" altLang="ko-KR"/>
              <a:t>.</a:t>
            </a:r>
          </a:p>
          <a:p>
            <a:pPr fontAlgn="base"/>
            <a:r>
              <a:rPr lang="ko-KR" altLang="en-US"/>
              <a:t>법의 그 재판에 의해서 법률의 재판장의 어떤 그러한 그런 소송을 통해서 매도 청구 소송을 통해서 이제 강제로 뺏어올 수 있고요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23288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2207179870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D48864-8955-43D1-B95B-3D9BF8FC8682}"/>
              </a:ext>
            </a:extLst>
          </p:cNvPr>
          <p:cNvSpPr txBox="1"/>
          <p:nvPr/>
        </p:nvSpPr>
        <p:spPr>
          <a:xfrm>
            <a:off x="529644" y="1377728"/>
            <a:ext cx="501390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매도청구에 불응하는 경우</a:t>
            </a:r>
            <a:endParaRPr lang="ko-KR" altLang="en-US" sz="36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641414" y="131241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6F5D14-67C2-40EB-AF5D-C25FDABCF20E}"/>
              </a:ext>
            </a:extLst>
          </p:cNvPr>
          <p:cNvSpPr/>
          <p:nvPr/>
        </p:nvSpPr>
        <p:spPr>
          <a:xfrm>
            <a:off x="0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AEC82E-4DD5-4B79-89B0-D5B984E28532}"/>
              </a:ext>
            </a:extLst>
          </p:cNvPr>
          <p:cNvSpPr txBox="1"/>
          <p:nvPr/>
        </p:nvSpPr>
        <p:spPr>
          <a:xfrm>
            <a:off x="363386" y="4155959"/>
            <a:ext cx="603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명도 소송을 통해</a:t>
            </a:r>
            <a:r>
              <a:rPr lang="en-US" altLang="ko-KR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강제 집행하여</a:t>
            </a:r>
            <a:br>
              <a:rPr lang="en-US" altLang="ko-KR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소유권을 </a:t>
            </a:r>
            <a:r>
              <a:rPr lang="en-US" altLang="ko-KR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100%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를</a:t>
            </a:r>
            <a:r>
              <a:rPr lang="en-US" altLang="ko-KR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취득할 수 있음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561C5D5-213D-4269-A4B9-207D3035D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8" y="4046214"/>
            <a:ext cx="1054271" cy="9405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898725" y="4239227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132221" y="452417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998981" y="3318040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2876404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416447" y="2211977"/>
            <a:ext cx="677944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171B5"/>
            </a:solidFill>
            <a:headEnd type="diamond" w="med" len="med"/>
            <a:tailEnd type="diamond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/>
              <a:t>재개발 같은 경우에는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/>
              <a:t>미동의자가 이제 조합 설립 요건인 </a:t>
            </a:r>
            <a:r>
              <a:rPr lang="en-US" altLang="ko-KR" sz="1200"/>
              <a:t>30% </a:t>
            </a:r>
            <a:r>
              <a:rPr lang="ko-KR" altLang="en-US" sz="1200"/>
              <a:t>미만 이하로 들어오잖아요</a:t>
            </a:r>
            <a:r>
              <a:rPr lang="en-US" altLang="ko-KR" sz="1200"/>
              <a:t>.</a:t>
            </a:r>
          </a:p>
          <a:p>
            <a:pPr fontAlgn="base"/>
            <a:r>
              <a:rPr lang="ko-KR" altLang="en-US" sz="1200"/>
              <a:t>그러면 역시 재개발 같은 경우에는 주택조합처럼 매도 청구 매도 청구할 수 있는 게 아니라 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/>
              <a:t>국가가 가지고 있는 강력한 권한인 강제 수용권을 조합에 부여를 해버립니다</a:t>
            </a:r>
            <a:r>
              <a:rPr lang="en-US" altLang="ko-KR" sz="1200"/>
              <a:t>. </a:t>
            </a:r>
            <a:r>
              <a:rPr lang="ko-KR" altLang="en-US" sz="1200"/>
              <a:t>약간은 그래서 재개발 같은 경우가 국가가 가지고 있는 강제 수용권을 조합에 부여했다라는 뜻은 살짝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</a:t>
            </a:r>
            <a:r>
              <a:rPr lang="ko-KR" altLang="en-US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４ </a:t>
            </a:r>
            <a:r>
              <a:rPr lang="ko-KR" altLang="en-US" sz="1200"/>
              <a:t>공익적 목적의 사업 이런 약간 성격이 여기서 미동의자에 대한 처리 문제가 확실하게 양자가 갈리게 되는 그런 측면이 있다라고 보시면 되실 것 같습니다</a:t>
            </a:r>
            <a:r>
              <a:rPr lang="en-US" altLang="ko-KR" sz="1200"/>
              <a:t>. 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65822" y="3309257"/>
            <a:ext cx="19681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4022855" y="1663924"/>
            <a:ext cx="4441877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724248" y="131241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3956179" y="1301174"/>
            <a:ext cx="4569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5.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미동의자에 대한 처리</a:t>
            </a:r>
            <a:endParaRPr lang="ko-KR" altLang="en-US" sz="3600" dirty="0"/>
          </a:p>
        </p:txBody>
      </p:sp>
      <p:sp>
        <p:nvSpPr>
          <p:cNvPr id="20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4022855" y="2004282"/>
            <a:ext cx="1838843" cy="4494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재개발조합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7526016" y="3882151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248" y1="28278" x2="35248" y2="28278"/>
                        <a14:foregroundMark x1="35770" y1="48586" x2="35770" y2="48586"/>
                        <a14:foregroundMark x1="58747" y1="39589" x2="58747" y2="39589"/>
                        <a14:foregroundMark x1="71279" y1="48586" x2="72846" y2="47815"/>
                        <a14:foregroundMark x1="63446" y1="21851" x2="63446" y2="21851"/>
                      </a14:backgroundRemoval>
                    </a14:imgEffect>
                  </a14:imgLayer>
                </a14:imgProps>
              </a:ext>
            </a:extLst>
          </a:blip>
          <a:srcRect l="15392" t="10681" r="4411" b="24459"/>
          <a:stretch/>
        </p:blipFill>
        <p:spPr>
          <a:xfrm>
            <a:off x="5284412" y="2643537"/>
            <a:ext cx="1470618" cy="120800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D1AD6EC-EC37-696B-B8AF-890764E980F6}"/>
              </a:ext>
            </a:extLst>
          </p:cNvPr>
          <p:cNvSpPr/>
          <p:nvPr/>
        </p:nvSpPr>
        <p:spPr>
          <a:xfrm>
            <a:off x="5500182" y="3847143"/>
            <a:ext cx="1039079" cy="294009"/>
          </a:xfrm>
          <a:prstGeom prst="rect">
            <a:avLst/>
          </a:prstGeom>
          <a:solidFill>
            <a:srgbClr val="1F3B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미동의자</a:t>
            </a:r>
            <a:endParaRPr lang="ko-KR" altLang="en-US" sz="1200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434586" y="2589571"/>
            <a:ext cx="1195140" cy="584775"/>
            <a:chOff x="6622722" y="721491"/>
            <a:chExt cx="1195140" cy="584775"/>
          </a:xfrm>
        </p:grpSpPr>
        <p:sp>
          <p:nvSpPr>
            <p:cNvPr id="27" name="말풍선: 모서리가 둥근 사각형 10">
              <a:extLst>
                <a:ext uri="{FF2B5EF4-FFF2-40B4-BE49-F238E27FC236}">
                  <a16:creationId xmlns:a16="http://schemas.microsoft.com/office/drawing/2014/main" id="{09AAFC02-089D-0DA2-B906-B0229EB3E8C5}"/>
                </a:ext>
              </a:extLst>
            </p:cNvPr>
            <p:cNvSpPr/>
            <p:nvPr/>
          </p:nvSpPr>
          <p:spPr>
            <a:xfrm>
              <a:off x="6726434" y="721491"/>
              <a:ext cx="987718" cy="393633"/>
            </a:xfrm>
            <a:prstGeom prst="wedgeRoundRectCallout">
              <a:avLst>
                <a:gd name="adj1" fmla="val -40029"/>
                <a:gd name="adj2" fmla="val 79783"/>
                <a:gd name="adj3" fmla="val 16667"/>
              </a:avLst>
            </a:prstGeom>
            <a:solidFill>
              <a:srgbClr val="EB91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9AC616-6BAE-2773-4E1F-A556AB9E2B5C}"/>
                </a:ext>
              </a:extLst>
            </p:cNvPr>
            <p:cNvSpPr txBox="1"/>
            <p:nvPr/>
          </p:nvSpPr>
          <p:spPr>
            <a:xfrm>
              <a:off x="6622722" y="721491"/>
              <a:ext cx="1195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en-US" altLang="ko-KR" sz="16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30% </a:t>
              </a:r>
              <a:r>
                <a:rPr lang="ko-KR" altLang="en-US" sz="16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미만</a:t>
              </a:r>
              <a:endParaRPr lang="en-US" altLang="ko-KR" sz="16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0070C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6848072" y="3197688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C6F5D14-67C2-40EB-AF5D-C25FDABCF20E}"/>
              </a:ext>
            </a:extLst>
          </p:cNvPr>
          <p:cNvSpPr/>
          <p:nvPr/>
        </p:nvSpPr>
        <p:spPr>
          <a:xfrm>
            <a:off x="2730546" y="4130746"/>
            <a:ext cx="6413454" cy="848630"/>
          </a:xfrm>
          <a:prstGeom prst="rect">
            <a:avLst/>
          </a:prstGeom>
          <a:solidFill>
            <a:srgbClr val="EB912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AEC82E-4DD5-4B79-89B0-D5B984E28532}"/>
              </a:ext>
            </a:extLst>
          </p:cNvPr>
          <p:cNvSpPr txBox="1"/>
          <p:nvPr/>
        </p:nvSpPr>
        <p:spPr>
          <a:xfrm>
            <a:off x="3093932" y="4155959"/>
            <a:ext cx="6032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defRPr/>
            </a:pP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국가가 가지고 있는 강력한 권한인 </a:t>
            </a:r>
            <a:br>
              <a:rPr lang="en-US" altLang="ko-KR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C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강제 수용권</a:t>
            </a:r>
            <a:r>
              <a:rPr lang="ko-KR" altLang="en-US" sz="2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을 조합에 부여</a:t>
            </a:r>
            <a:endParaRPr lang="en-US" altLang="ko-KR" sz="2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561C5D5-213D-4269-A4B9-207D3035D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0" b="92857" l="9804" r="89706">
                        <a14:foregroundMark x1="13725" y1="92857" x2="17157" y2="928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9084" y="4046214"/>
            <a:ext cx="1054271" cy="9405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CE296E-AFBC-0B30-8CAB-3FA16FD7CE90}"/>
              </a:ext>
            </a:extLst>
          </p:cNvPr>
          <p:cNvSpPr/>
          <p:nvPr/>
        </p:nvSpPr>
        <p:spPr>
          <a:xfrm>
            <a:off x="5721816" y="1861722"/>
            <a:ext cx="2803876" cy="727849"/>
          </a:xfrm>
          <a:prstGeom prst="rect">
            <a:avLst/>
          </a:prstGeom>
          <a:noFill/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공익적 목적의 사업</a:t>
            </a:r>
            <a:endParaRPr lang="ko-KR" altLang="en-US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tx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7961444" y="2065295"/>
            <a:ext cx="564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４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4487180" y="35449"/>
            <a:ext cx="1858533" cy="991100"/>
          </a:xfrm>
          <a:prstGeom prst="wedgeRectCallout">
            <a:avLst>
              <a:gd name="adj1" fmla="val -30765"/>
              <a:gd name="adj2" fmla="val 8029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미동의자에 대한 처리</a:t>
            </a:r>
          </a:p>
        </p:txBody>
      </p:sp>
      <p:sp>
        <p:nvSpPr>
          <p:cNvPr id="33" name="사각형 설명선 32"/>
          <p:cNvSpPr/>
          <p:nvPr/>
        </p:nvSpPr>
        <p:spPr>
          <a:xfrm>
            <a:off x="8652082" y="3609339"/>
            <a:ext cx="1858533" cy="991100"/>
          </a:xfrm>
          <a:prstGeom prst="wedgeRectCallout">
            <a:avLst>
              <a:gd name="adj1" fmla="val -178365"/>
              <a:gd name="adj2" fmla="val 6264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강제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수용권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강조색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넣어주세요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6382406" y="422924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8525691" y="2881958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38" name="말풍선: 사각형 2">
            <a:extLst>
              <a:ext uri="{FF2B5EF4-FFF2-40B4-BE49-F238E27FC236}">
                <a16:creationId xmlns:a16="http://schemas.microsoft.com/office/drawing/2014/main" id="{24DE1D13-A3A5-DB4B-48F7-54B1F5F26A29}"/>
              </a:ext>
            </a:extLst>
          </p:cNvPr>
          <p:cNvSpPr/>
          <p:nvPr/>
        </p:nvSpPr>
        <p:spPr>
          <a:xfrm flipH="1">
            <a:off x="8633032" y="4565739"/>
            <a:ext cx="1561232" cy="721563"/>
          </a:xfrm>
          <a:prstGeom prst="wedgeRectCallout">
            <a:avLst>
              <a:gd name="adj1" fmla="val 83991"/>
              <a:gd name="adj2" fmla="val -4208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엘릭스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(0610)</a:t>
            </a:r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682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1105484" y="2080491"/>
            <a:ext cx="4807637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4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dirty="0" err="1"/>
              <a:t>그다음에</a:t>
            </a:r>
            <a:r>
              <a:rPr lang="ko-KR" altLang="en-US" dirty="0"/>
              <a:t> 사업 추진할 때 행정 관계 기관의 업무 처리 같은 경우에는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dirty="0"/>
              <a:t>지역주택조합은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dirty="0" err="1"/>
              <a:t>주택법에</a:t>
            </a:r>
            <a:r>
              <a:rPr lang="ko-KR" altLang="en-US" dirty="0"/>
              <a:t> 의해서 하는 철저하게 민간 개발의 주체인 조합의 많은 자율권을 부여합니다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그래서 </a:t>
            </a:r>
            <a:r>
              <a:rPr lang="en-US" altLang="ko-KR" sz="14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dirty="0"/>
              <a:t>행정부서의 지휘 감독 기능이 좀 약하기도 하고 사실은 이게 행정 부서의 지휘 감독 기능이 좀 일반적인 재개발에 비해서 약하다 보니까 여러 가지</a:t>
            </a:r>
            <a:r>
              <a:rPr lang="en-US" altLang="ko-KR" sz="14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 err="1"/>
              <a:t>난맥상들이라든가</a:t>
            </a:r>
            <a:r>
              <a:rPr lang="ko-KR" altLang="en-US" dirty="0"/>
              <a:t> 비리라든가 </a:t>
            </a:r>
            <a:r>
              <a:rPr lang="ko-KR" altLang="en-US" dirty="0" err="1"/>
              <a:t>그다음에</a:t>
            </a:r>
            <a:r>
              <a:rPr lang="ko-KR" altLang="en-US" dirty="0"/>
              <a:t> 이런 것들이 많이 발생하는 어떤 원인이 아닐까라는 생각이 들고요</a:t>
            </a:r>
            <a:r>
              <a:rPr lang="en-US" altLang="ko-KR" dirty="0"/>
              <a:t>. </a:t>
            </a:r>
            <a:r>
              <a:rPr lang="ko-KR" altLang="en-US" dirty="0" err="1"/>
              <a:t>그다음에</a:t>
            </a:r>
            <a:r>
              <a:rPr lang="ko-KR" altLang="en-US" dirty="0"/>
              <a:t> 아무래도 민간 사업이니까 재개발과는 다르게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dirty="0"/>
              <a:t>기반시설 공원을 하나 지어서 이제 국가라든가 </a:t>
            </a:r>
            <a:r>
              <a:rPr lang="ko-KR" altLang="en-US" dirty="0" err="1"/>
              <a:t>지자체에다가</a:t>
            </a:r>
            <a:r>
              <a:rPr lang="ko-KR" altLang="en-US" dirty="0"/>
              <a:t> 기부 체납한다든가 이런 것들이 지역 주택 조합에는 좀 약간 약하거든요</a:t>
            </a:r>
            <a:r>
              <a:rPr lang="en-US" altLang="ko-KR" dirty="0"/>
              <a:t>. </a:t>
            </a:r>
            <a:r>
              <a:rPr lang="ko-KR" altLang="en-US" dirty="0"/>
              <a:t>그러니까 약한 만큼 당연히 사업성이 높아지는 측면들은 있고요</a:t>
            </a:r>
            <a:r>
              <a:rPr lang="en-US" altLang="ko-KR" dirty="0"/>
              <a:t>.</a:t>
            </a:r>
          </a:p>
          <a:p>
            <a:pPr fontAlgn="base"/>
            <a:r>
              <a:rPr lang="ko-KR" altLang="en-US" dirty="0" err="1"/>
              <a:t>그다음에</a:t>
            </a:r>
            <a:r>
              <a:rPr lang="ko-KR" altLang="en-US" dirty="0"/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ko-KR" altLang="en-US" dirty="0"/>
              <a:t>조합원 분양가랑 일반 분양가의 차이를 좀 많이 벌려가지고 조합원들의 어떤 이익을 많이 가져가는 구조로 약간 그렇게 설계를 할 수가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23288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2207179870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548135" y="1602934"/>
            <a:ext cx="4441877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249528" y="1251423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481459" y="1240184"/>
            <a:ext cx="83474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６</a:t>
            </a:r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사업추진 시 </a:t>
            </a:r>
            <a:b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    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행정 관계 기관의 업무처리</a:t>
            </a:r>
            <a:endParaRPr lang="ko-KR" altLang="en-US" sz="36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BA7082A-B942-0F96-1AB8-7E5CF0DF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6" y="3001677"/>
            <a:ext cx="311227" cy="34398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18F45C0C-A6B5-5E71-0932-7600C63AB536}"/>
              </a:ext>
            </a:extLst>
          </p:cNvPr>
          <p:cNvSpPr/>
          <p:nvPr/>
        </p:nvSpPr>
        <p:spPr>
          <a:xfrm>
            <a:off x="1097626" y="3055725"/>
            <a:ext cx="450160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민간 개발 주체인 조합에 많은 자율성을 부여함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3B2DE52-C606-FD57-C1E6-C41991A86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6" y="3394459"/>
            <a:ext cx="311227" cy="34398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1DB99E-8C6D-5987-7DA2-FA1057D657FC}"/>
              </a:ext>
            </a:extLst>
          </p:cNvPr>
          <p:cNvSpPr/>
          <p:nvPr/>
        </p:nvSpPr>
        <p:spPr>
          <a:xfrm>
            <a:off x="1097626" y="3448507"/>
            <a:ext cx="3683004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행정부서의 지휘 감독 기능이 약함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7138F4C-5EA6-546E-83D6-640ED84A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6" y="3851473"/>
            <a:ext cx="311227" cy="34398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002EA6-E27D-5607-B61B-54D3E3264551}"/>
              </a:ext>
            </a:extLst>
          </p:cNvPr>
          <p:cNvSpPr/>
          <p:nvPr/>
        </p:nvSpPr>
        <p:spPr>
          <a:xfrm>
            <a:off x="1097626" y="3905521"/>
            <a:ext cx="4301312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기반시설의 건설의무가 완화됨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48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617696" y="2457525"/>
            <a:ext cx="1838843" cy="4494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지역주택조합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2283254" y="2502150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453231" y="3055725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453231" y="3498501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382315" y="4357309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401486" y="3896155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7138F4C-5EA6-546E-83D6-640ED84A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56" y="4246953"/>
            <a:ext cx="311227" cy="34398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1B002EA6-E27D-5607-B61B-54D3E3264551}"/>
              </a:ext>
            </a:extLst>
          </p:cNvPr>
          <p:cNvSpPr/>
          <p:nvPr/>
        </p:nvSpPr>
        <p:spPr>
          <a:xfrm>
            <a:off x="1097625" y="4301001"/>
            <a:ext cx="4771955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조합원 분양가 및 일반 분양가의 책정이 비교적 자유로움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6708134" y="2080491"/>
            <a:ext cx="1858533" cy="991100"/>
          </a:xfrm>
          <a:prstGeom prst="wedgeRectCallout">
            <a:avLst>
              <a:gd name="adj1" fmla="val -178365"/>
              <a:gd name="adj2" fmla="val 6264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자율성을 부여함</a:t>
            </a:r>
          </a:p>
        </p:txBody>
      </p:sp>
      <p:sp>
        <p:nvSpPr>
          <p:cNvPr id="26" name="사각형 설명선 25"/>
          <p:cNvSpPr/>
          <p:nvPr/>
        </p:nvSpPr>
        <p:spPr>
          <a:xfrm>
            <a:off x="4375772" y="3190734"/>
            <a:ext cx="1858533" cy="991100"/>
          </a:xfrm>
          <a:prstGeom prst="wedgeRectCallout">
            <a:avLst>
              <a:gd name="adj1" fmla="val -105634"/>
              <a:gd name="adj2" fmla="val 466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완화됨</a:t>
            </a: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446025" y="3250391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2</a:t>
            </a:r>
            <a:r>
              <a:rPr lang="ko-KR" altLang="en-US" sz="1200"/>
              <a:t>건 수정완료</a:t>
            </a:r>
          </a:p>
        </p:txBody>
      </p:sp>
    </p:spTree>
    <p:extLst>
      <p:ext uri="{BB962C8B-B14F-4D97-AF65-F5344CB8AC3E}">
        <p14:creationId xmlns:p14="http://schemas.microsoft.com/office/powerpoint/2010/main" val="3540967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근데 이제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재개발 같은 경우에는 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행정부서의 지휘 감독 기능이 상당히 강력합니다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그래서 뭔가 기반시설에 대한 의무 설치 규정이라든가 공원 지어놔 그다음에 도로도 좀 약간 너네가 이익 많이 보니까 그것도 이제 도로도 이제 옆에 있는 어떤 단지 내 도로뿐만 아니라 외곽의 도로들도 다른 시민들도 일반 시민들도 조합원이 아닌 사람들도 쓸 수 있게끔 그것도 기부 체납해 뭐 이런 식의 어떤 그런 부서의 어떤 행정 부서의 지휘 감독 기능이 상당히 강화가 돼 있고요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분양가 책정을 할 때도 분양가 심의위원회라든가 분양가 심의의 절차 같은 것들을 거쳐야 되기 때문에 이런 것들도 분양가도 함부로 많이 못 정하는 어떤 그런 측면들도 분명히 있습니다</a:t>
            </a:r>
            <a:r>
              <a:rPr lang="en-US" altLang="ko-KR" sz="1200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65822" y="3309257"/>
            <a:ext cx="19681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3953187" y="2080491"/>
            <a:ext cx="4807637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3395838" y="1602934"/>
            <a:ext cx="4441877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5426521" y="2556036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3329162" y="1240184"/>
            <a:ext cx="83474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６</a:t>
            </a:r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사업추진 시 </a:t>
            </a:r>
            <a:b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    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행정 관계 기관의 업무처리</a:t>
            </a:r>
            <a:endParaRPr lang="ko-KR" altLang="en-US" sz="3600" dirty="0"/>
          </a:p>
        </p:txBody>
      </p:sp>
      <p:sp>
        <p:nvSpPr>
          <p:cNvPr id="45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3465399" y="2457525"/>
            <a:ext cx="1838843" cy="4494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재개발조합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BA7082A-B942-0F96-1AB8-7E5CF0DF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17" y="3001677"/>
            <a:ext cx="311227" cy="34398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8F45C0C-A6B5-5E71-0932-7600C63AB536}"/>
              </a:ext>
            </a:extLst>
          </p:cNvPr>
          <p:cNvSpPr/>
          <p:nvPr/>
        </p:nvSpPr>
        <p:spPr>
          <a:xfrm>
            <a:off x="3953187" y="3055725"/>
            <a:ext cx="450160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행정 부서의 지위 감독이 강함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3B2DE52-C606-FD57-C1E6-C41991A86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17" y="3420586"/>
            <a:ext cx="311227" cy="34398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1DB99E-8C6D-5987-7DA2-FA1057D657FC}"/>
              </a:ext>
            </a:extLst>
          </p:cNvPr>
          <p:cNvSpPr/>
          <p:nvPr/>
        </p:nvSpPr>
        <p:spPr>
          <a:xfrm>
            <a:off x="3953187" y="3474634"/>
            <a:ext cx="4650882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기반시설에 대한 의무 설치 등 공공기여분이</a:t>
            </a:r>
            <a:b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일부 개발사업에 반영되어야 함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7138F4C-5EA6-546E-83D6-640ED84A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17" y="3877600"/>
            <a:ext cx="311227" cy="34398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1B002EA6-E27D-5607-B61B-54D3E3264551}"/>
              </a:ext>
            </a:extLst>
          </p:cNvPr>
          <p:cNvSpPr/>
          <p:nvPr/>
        </p:nvSpPr>
        <p:spPr>
          <a:xfrm>
            <a:off x="3953187" y="3931648"/>
            <a:ext cx="4301312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분양가 책정 시에도 분양가 심의 등의 절차를 거쳐야 함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3379789" y="3195610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3368990" y="3492833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3368990" y="3813223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사각형 설명선 22"/>
          <p:cNvSpPr/>
          <p:nvPr/>
        </p:nvSpPr>
        <p:spPr>
          <a:xfrm>
            <a:off x="8237071" y="2080310"/>
            <a:ext cx="1858533" cy="991100"/>
          </a:xfrm>
          <a:prstGeom prst="wedgeRectCallout">
            <a:avLst>
              <a:gd name="adj1" fmla="val -71836"/>
              <a:gd name="adj2" fmla="val 8912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줄바꿈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해주세요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8304005" y="140600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235762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49" y="-718"/>
            <a:ext cx="4616105" cy="5144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32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dirty="0"/>
              <a:t>주거 환경 개선을 목표로 한다는 점에서 </a:t>
            </a:r>
            <a:r>
              <a:rPr lang="en-US" altLang="ko-KR" sz="14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</a:t>
            </a:r>
            <a:r>
              <a:rPr lang="ko-KR" altLang="en-US" dirty="0"/>
              <a:t>지역주택조합과 </a:t>
            </a:r>
            <a:r>
              <a:rPr lang="en-US" altLang="ko-KR" sz="14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dirty="0"/>
              <a:t>재개발 사업은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#4 </a:t>
            </a:r>
            <a:r>
              <a:rPr lang="ko-KR" altLang="en-US" dirty="0"/>
              <a:t>유사한 측면이 있습니다</a:t>
            </a:r>
            <a:r>
              <a:rPr lang="en-US" altLang="ko-KR" dirty="0"/>
              <a:t>. </a:t>
            </a: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6978"/>
          <a:stretch/>
        </p:blipFill>
        <p:spPr>
          <a:xfrm>
            <a:off x="0" y="-6631"/>
            <a:ext cx="4501803" cy="5142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E980A0-295A-8B49-1EA2-DBCCE83201BB}"/>
              </a:ext>
            </a:extLst>
          </p:cNvPr>
          <p:cNvSpPr txBox="1"/>
          <p:nvPr/>
        </p:nvSpPr>
        <p:spPr>
          <a:xfrm>
            <a:off x="1780071" y="3493400"/>
            <a:ext cx="5876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주거 환경 개선</a:t>
            </a:r>
            <a:endParaRPr lang="ko-KR" alt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0" y="3286125"/>
            <a:ext cx="1628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2175439515</a:t>
            </a:r>
          </a:p>
          <a:p>
            <a:r>
              <a:rPr lang="en-US" altLang="ko-KR"/>
              <a:t>1150926759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1606786" y="423387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67214-FE0E-A231-198F-D5493ECDFD48}"/>
              </a:ext>
            </a:extLst>
          </p:cNvPr>
          <p:cNvSpPr txBox="1"/>
          <p:nvPr/>
        </p:nvSpPr>
        <p:spPr>
          <a:xfrm>
            <a:off x="3759834" y="331076"/>
            <a:ext cx="42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D7768-AA73-E132-CB4E-46155F1557AF}"/>
              </a:ext>
            </a:extLst>
          </p:cNvPr>
          <p:cNvSpPr txBox="1"/>
          <p:nvPr/>
        </p:nvSpPr>
        <p:spPr>
          <a:xfrm>
            <a:off x="1496338" y="592686"/>
            <a:ext cx="2804251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latinLnBrk="0">
              <a:lnSpc>
                <a:spcPct val="120000"/>
              </a:lnSpc>
              <a:defRPr/>
            </a:pPr>
            <a:r>
              <a:rPr lang="ko-KR" altLang="en-US" sz="28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지역주택조합개발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D7768-AA73-E132-CB4E-46155F1557AF}"/>
              </a:ext>
            </a:extLst>
          </p:cNvPr>
          <p:cNvSpPr txBox="1"/>
          <p:nvPr/>
        </p:nvSpPr>
        <p:spPr>
          <a:xfrm>
            <a:off x="4514849" y="592686"/>
            <a:ext cx="2804251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28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재개발사업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67214-FE0E-A231-198F-D5493ECDFD48}"/>
              </a:ext>
            </a:extLst>
          </p:cNvPr>
          <p:cNvSpPr txBox="1"/>
          <p:nvPr/>
        </p:nvSpPr>
        <p:spPr>
          <a:xfrm>
            <a:off x="4778940" y="539183"/>
            <a:ext cx="42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말풍선: 모서리가 둥근 사각형 15">
            <a:extLst>
              <a:ext uri="{FF2B5EF4-FFF2-40B4-BE49-F238E27FC236}">
                <a16:creationId xmlns:a16="http://schemas.microsoft.com/office/drawing/2014/main" id="{C5A63026-4047-5F25-5461-B0C72BA09B8A}"/>
              </a:ext>
            </a:extLst>
          </p:cNvPr>
          <p:cNvSpPr/>
          <p:nvPr/>
        </p:nvSpPr>
        <p:spPr>
          <a:xfrm>
            <a:off x="270851" y="3406884"/>
            <a:ext cx="1446118" cy="612720"/>
          </a:xfrm>
          <a:prstGeom prst="wedgeRoundRectCallout">
            <a:avLst>
              <a:gd name="adj1" fmla="val 61141"/>
              <a:gd name="adj2" fmla="val 34363"/>
              <a:gd name="adj3" fmla="val 16667"/>
            </a:avLst>
          </a:prstGeom>
          <a:solidFill>
            <a:srgbClr val="CEA6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DDB56-C160-E2A8-E0FE-7CF93CAC5EF8}"/>
              </a:ext>
            </a:extLst>
          </p:cNvPr>
          <p:cNvSpPr txBox="1"/>
          <p:nvPr/>
        </p:nvSpPr>
        <p:spPr>
          <a:xfrm>
            <a:off x="502775" y="3515273"/>
            <a:ext cx="983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유사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CD1BE-4140-90FA-4B3A-5DDA18F6E351}"/>
              </a:ext>
            </a:extLst>
          </p:cNvPr>
          <p:cNvSpPr txBox="1"/>
          <p:nvPr/>
        </p:nvSpPr>
        <p:spPr>
          <a:xfrm>
            <a:off x="1289394" y="3198678"/>
            <a:ext cx="42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8393180" y="3803564"/>
            <a:ext cx="2878372" cy="1424256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 진행에 무리가 없다면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#1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지역주택조합과 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재개발 사업은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#3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주거환경 개선을 목표로 한다는 점에서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#4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유사합니다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라고 수정하면 어떨까요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내레이션 수정하면 화면 </a:t>
            </a:r>
            <a:r>
              <a:rPr lang="ko-KR" altLang="en-US" sz="12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싱크도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내용에 맞게 수정해 주세요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-747423" y="2164147"/>
            <a:ext cx="1858533" cy="991100"/>
          </a:xfrm>
          <a:prstGeom prst="wedgeRectCallout">
            <a:avLst>
              <a:gd name="adj1" fmla="val 34692"/>
              <a:gd name="adj2" fmla="val 7869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1003581" y="2396631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8393179" y="2396631"/>
            <a:ext cx="2284345" cy="1259201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원안유지</a:t>
            </a:r>
            <a:r>
              <a:rPr lang="en-US" altLang="ko-KR" sz="1200"/>
              <a:t>(</a:t>
            </a:r>
            <a:r>
              <a:rPr lang="ko-KR" altLang="en-US" sz="1200"/>
              <a:t>이미 선촬영으로 추후 내래이션 수정 피드백은 모두 원안유지로 부탁드립니다</a:t>
            </a:r>
            <a:r>
              <a:rPr lang="en-US" altLang="ko-KR" sz="1200"/>
              <a:t>.)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58572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0" y="-18868"/>
            <a:ext cx="9144000" cy="5194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이게 가장 큰데요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 추진이 지역주택조합하고 재개발하고 가다가 멈추거나 무산이 되는 경우도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fontAlgn="base"/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그때 효과가 정말 다릅니다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사업 추진 무산 시에는요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지역주택조합 같은 경우에는 사업을 하다가 무산이 되잖아요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fontAlgn="base"/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내가 돈을 내고 조합에 가입금을 내고 가입을 한 상태인 거잖아요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만약에 무산이 되잖아 그러면은 원래 살려고 했던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토지에 매입하는 활동도 딱 중단이 되고 완전히 다 그냥 유야무야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아무것도 아닌 걸로 남아버리잖아요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그러면 들어갔던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#4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가입비가 다중으로 공중 분해돼 버립니다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다만 이제 지역주택조합에도 또 다른 이제 조합원의 가입 형태가 있잖아요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내가 그 해당 지역 주택 조합을 실시하려고 하는 지역에 땅을 갖고 있거나 주택이나 건물을 갖고 있는 사람 같은 경우는 지주 조합원 같은 경우에는 그래도 이제 무산이 되면 내 땅이나 내 집은 남아 있거든요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근데 만약에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#5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가입을 하는 어떤 그런 그러니까 부금 납입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가입비를 납부를 하고서 조합에 가입했다 이 경우에는 완전히 아무것도 안 남습니다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완전히 공중분해 되고요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가입했던 돈은 뭐 탈퇴도 안 될 뿐만 아니라 뭐 무산됐으니까 완전히 가입했던 돈들 다 무산이 되고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그다음에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중간에 왜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#6 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중도금 대출이라든가 물론 이제 내가 당장 그 중도금 대출에 대한 이자를 </a:t>
            </a:r>
            <a:r>
              <a:rPr lang="ko-KR" altLang="en-US" sz="1200" kern="10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후납</a:t>
            </a:r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기준으로 해서 했기 때문에 당장 내지는 않았지만 어쨌든 그것도 대출을 이제 약정을 내가 내가 사인을 했단 말이에요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fontAlgn="base"/>
            <a:r>
              <a:rPr lang="ko-KR" altLang="en-US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그런 대출 금도 내가 직접 돈 내고 가입한 가입금을 냈던 조합원들은 내가 또 부담을 해야 됩니다</a:t>
            </a:r>
            <a:r>
              <a:rPr lang="en-US" altLang="ko-KR" sz="1200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65822" y="3309257"/>
            <a:ext cx="19681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1452620877</a:t>
            </a: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1639811" y="1212568"/>
            <a:ext cx="5347568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2214199" y="515038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1581485" y="880341"/>
            <a:ext cx="5568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7.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사업추진 무산 시 결과 차이</a:t>
            </a:r>
            <a:endParaRPr lang="ko-KR" altLang="en-US" sz="3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1182289" y="4126125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1581485" y="1643164"/>
            <a:ext cx="1838843" cy="4494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지역주택조합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A7082A-B942-0F96-1AB8-7E5CF0DFD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2712" y="2178346"/>
            <a:ext cx="311227" cy="34398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F45C0C-A6B5-5E71-0932-7600C63AB536}"/>
              </a:ext>
            </a:extLst>
          </p:cNvPr>
          <p:cNvSpPr/>
          <p:nvPr/>
        </p:nvSpPr>
        <p:spPr>
          <a:xfrm>
            <a:off x="1892282" y="2232394"/>
            <a:ext cx="450160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아무것도 남지 않음 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3B2DE52-C606-FD57-C1E6-C41991A8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047" y="3158403"/>
            <a:ext cx="311227" cy="3439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F1DB99E-8C6D-5987-7DA2-FA1057D657FC}"/>
              </a:ext>
            </a:extLst>
          </p:cNvPr>
          <p:cNvSpPr/>
          <p:nvPr/>
        </p:nvSpPr>
        <p:spPr>
          <a:xfrm>
            <a:off x="1888199" y="3299541"/>
            <a:ext cx="6454612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공동으로 현금을 출자하고 일정 지역의 토지를 공동으로 매입하여 주택을 건설하는 </a:t>
            </a:r>
            <a:br>
              <a:rPr lang="en-US" altLang="ko-KR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</a:b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사업 방식이므로 사업이 실패하면 납입한 조합비가 전액 손실로 남음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1293241" y="1917281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1308085" y="2249742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1702590" y="2827444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1119956" y="3253336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F45C0C-A6B5-5E71-0932-7600C63AB536}"/>
              </a:ext>
            </a:extLst>
          </p:cNvPr>
          <p:cNvSpPr/>
          <p:nvPr/>
        </p:nvSpPr>
        <p:spPr>
          <a:xfrm>
            <a:off x="1900971" y="2601649"/>
            <a:ext cx="450160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FontTx/>
              <a:buChar char="-"/>
            </a:pP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토지 매입 활동 중단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  <a:p>
            <a:pPr marL="180000" indent="-180000">
              <a:spcBef>
                <a:spcPts val="300"/>
              </a:spcBef>
              <a:buFontTx/>
              <a:buChar char="-"/>
            </a:pP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조합 가입비 공중분해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8F45C0C-A6B5-5E71-0932-7600C63AB536}"/>
              </a:ext>
            </a:extLst>
          </p:cNvPr>
          <p:cNvSpPr/>
          <p:nvPr/>
        </p:nvSpPr>
        <p:spPr>
          <a:xfrm>
            <a:off x="1900970" y="3712878"/>
            <a:ext cx="450160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indent="-180000">
              <a:spcBef>
                <a:spcPts val="300"/>
              </a:spcBef>
              <a:buFontTx/>
              <a:buChar char="-"/>
            </a:pP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지주조합원의 경우 토지는 남아있음</a:t>
            </a:r>
            <a:endParaRPr lang="en-US" altLang="ko-KR" sz="140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3B2DE52-C606-FD57-C1E6-C41991A86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170" y="4063943"/>
            <a:ext cx="311227" cy="34398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FF1DB99E-8C6D-5987-7DA2-FA1057D657FC}"/>
              </a:ext>
            </a:extLst>
          </p:cNvPr>
          <p:cNvSpPr/>
          <p:nvPr/>
        </p:nvSpPr>
        <p:spPr>
          <a:xfrm>
            <a:off x="1890322" y="4126700"/>
            <a:ext cx="6454612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사업 중간에 대출을 받아 납부한 금액은 추가 채무로 남음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4017822" y="2164287"/>
            <a:ext cx="1858533" cy="991100"/>
          </a:xfrm>
          <a:prstGeom prst="wedgeRectCallout">
            <a:avLst>
              <a:gd name="adj1" fmla="val -68841"/>
              <a:gd name="adj2" fmla="val 5462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출자하고</a:t>
            </a:r>
          </a:p>
        </p:txBody>
      </p:sp>
      <p:sp>
        <p:nvSpPr>
          <p:cNvPr id="28" name="모서리가 둥근 사각형 설명선 27"/>
          <p:cNvSpPr/>
          <p:nvPr/>
        </p:nvSpPr>
        <p:spPr>
          <a:xfrm>
            <a:off x="5831142" y="2223847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2904454" y="3262271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1373986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/>
              <a:t>근데 </a:t>
            </a:r>
            <a:r>
              <a:rPr lang="en-US" altLang="ko-KR" b="1" dirty="0">
                <a:solidFill>
                  <a:srgbClr val="FF0000"/>
                </a:solidFill>
              </a:rPr>
              <a:t>#1</a:t>
            </a:r>
            <a:r>
              <a:rPr lang="en-US" altLang="ko-KR" dirty="0"/>
              <a:t> </a:t>
            </a:r>
            <a:r>
              <a:rPr lang="ko-KR" altLang="en-US" dirty="0"/>
              <a:t>재개발 구역 같은 경우에는 재개발 구역의 </a:t>
            </a:r>
            <a:r>
              <a:rPr lang="en-US" altLang="ko-KR" b="1" dirty="0">
                <a:solidFill>
                  <a:srgbClr val="FF0000"/>
                </a:solidFill>
              </a:rPr>
              <a:t>#2 </a:t>
            </a:r>
            <a:r>
              <a:rPr lang="ko-KR" altLang="en-US" dirty="0"/>
              <a:t>조합원이 된다라는 얘기는 그 구역 내 소유권자이어야만 조합원이 되거든요</a:t>
            </a:r>
            <a:r>
              <a:rPr lang="en-US" altLang="ko-KR" dirty="0"/>
              <a:t>. </a:t>
            </a:r>
            <a:r>
              <a:rPr lang="ko-KR" altLang="en-US" dirty="0"/>
              <a:t>뭔가 돈만 내고 가입하는 게 아니란 말이에요</a:t>
            </a:r>
            <a:r>
              <a:rPr lang="en-US" altLang="ko-KR" dirty="0"/>
              <a:t>. </a:t>
            </a:r>
            <a:r>
              <a:rPr lang="ko-KR" altLang="en-US" dirty="0"/>
              <a:t>그러면 소유권자라는 얘기는 거기에 재개발 구역 내에 땅이 있거나 뭐 집이 있거나 이런 분들이 조합원으로 가입을 하는 조건이 되기 때문에 재개발 같은 경우는 하다가 무산이 되잖아요</a:t>
            </a:r>
            <a:r>
              <a:rPr lang="en-US" altLang="ko-KR" dirty="0"/>
              <a:t>. </a:t>
            </a:r>
            <a:r>
              <a:rPr lang="ko-KR" altLang="en-US" dirty="0"/>
              <a:t>그러면 어쨌든 뭐 </a:t>
            </a:r>
            <a:r>
              <a:rPr lang="ko-KR" altLang="en-US" dirty="0" err="1"/>
              <a:t>그동안</a:t>
            </a:r>
            <a:r>
              <a:rPr lang="ko-KR" altLang="en-US" dirty="0"/>
              <a:t> 들었던 돈에 대한 분담금 약간 썼던 비용을 조금 어떻게 마련을 해야 되냐 이런 이슈는 있겠지만 </a:t>
            </a:r>
            <a:r>
              <a:rPr lang="en-US" altLang="ko-KR" b="1" dirty="0">
                <a:solidFill>
                  <a:srgbClr val="FF0000"/>
                </a:solidFill>
              </a:rPr>
              <a:t>#3 </a:t>
            </a:r>
            <a:r>
              <a:rPr lang="ko-KR" altLang="en-US" dirty="0"/>
              <a:t>무산이 된다 하더라도 내 집이나 땅은 그대로 남아 있단 말이에요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그러고서 이제 나중에 이제 무산이 되더라도 나중에 </a:t>
            </a:r>
            <a:r>
              <a:rPr lang="en-US" altLang="ko-KR" b="1" dirty="0">
                <a:solidFill>
                  <a:srgbClr val="FF0000"/>
                </a:solidFill>
              </a:rPr>
              <a:t>#4 </a:t>
            </a:r>
            <a:r>
              <a:rPr lang="ko-KR" altLang="en-US" dirty="0"/>
              <a:t>다시 새롭게 추진위를 구성하거나 다른 방식으로 조합 설립을 한다든가 이렇게 하는 건 다시 </a:t>
            </a:r>
            <a:r>
              <a:rPr lang="ko-KR" altLang="en-US" dirty="0" err="1"/>
              <a:t>재스타트할</a:t>
            </a:r>
            <a:r>
              <a:rPr lang="ko-KR" altLang="en-US" dirty="0"/>
              <a:t> 수 있는 여지가 남아 있지만 지역주택조합은 진짜 아무것도 남아 있지 않습니다</a:t>
            </a:r>
            <a:r>
              <a:rPr lang="en-US" altLang="ko-KR" dirty="0"/>
              <a:t>. </a:t>
            </a:r>
            <a:r>
              <a:rPr lang="ko-KR" altLang="en-US" u="sng" strike="sngStrike" dirty="0">
                <a:solidFill>
                  <a:srgbClr val="FF0000"/>
                </a:solidFill>
              </a:rPr>
              <a:t>이게 아마 무산됐을 때의 처리가 상당히 다른 어떤 측면들이 있다라고 볼 수 있고요</a:t>
            </a:r>
            <a:r>
              <a:rPr lang="en-US" altLang="ko-KR" u="sng" strike="sngStrike" dirty="0">
                <a:solidFill>
                  <a:srgbClr val="FF0000"/>
                </a:solidFill>
              </a:rPr>
              <a:t>.</a:t>
            </a:r>
          </a:p>
          <a:p>
            <a:pPr fontAlgn="base"/>
            <a:r>
              <a:rPr lang="ko-KR" altLang="en-US" u="sng" strike="sngStrike" dirty="0" err="1">
                <a:solidFill>
                  <a:srgbClr val="FF0000"/>
                </a:solidFill>
              </a:rPr>
              <a:t>그다음에</a:t>
            </a:r>
            <a:r>
              <a:rPr lang="ko-KR" altLang="en-US" u="sng" strike="sngStrike" dirty="0">
                <a:solidFill>
                  <a:srgbClr val="FF0000"/>
                </a:solidFill>
              </a:rPr>
              <a:t> 또 여러 가지 뭐 그런 것들을 한번 </a:t>
            </a:r>
            <a:r>
              <a:rPr lang="ko-KR" altLang="en-US" u="sng" strike="sngStrike" dirty="0" err="1">
                <a:solidFill>
                  <a:srgbClr val="FF0000"/>
                </a:solidFill>
              </a:rPr>
              <a:t>쭉쭉쭉</a:t>
            </a:r>
            <a:r>
              <a:rPr lang="ko-KR" altLang="en-US" u="sng" strike="sngStrike" dirty="0">
                <a:solidFill>
                  <a:srgbClr val="FF0000"/>
                </a:solidFill>
              </a:rPr>
              <a:t> 한번 비교를 해 봤을 때도 이런 부분들이 가장 차이가 있지 않을까라고 생각합니다</a:t>
            </a:r>
            <a:r>
              <a:rPr lang="en-US" altLang="ko-KR" u="sng" strike="sngStrike" dirty="0">
                <a:solidFill>
                  <a:srgbClr val="FF0000"/>
                </a:solidFill>
              </a:rPr>
              <a:t>.</a:t>
            </a:r>
            <a:endParaRPr lang="ko-KR" altLang="en-US" u="sng" strike="sngStrike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65822" y="3318782"/>
            <a:ext cx="19681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1452620877</a:t>
            </a: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C81355-6111-47CD-A6B0-4E0D7C7D0586}"/>
              </a:ext>
            </a:extLst>
          </p:cNvPr>
          <p:cNvSpPr/>
          <p:nvPr/>
        </p:nvSpPr>
        <p:spPr>
          <a:xfrm>
            <a:off x="3457313" y="1491242"/>
            <a:ext cx="5347568" cy="229615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FB710D-99E4-47E7-B1BF-EA445523DCAE}"/>
              </a:ext>
            </a:extLst>
          </p:cNvPr>
          <p:cNvSpPr txBox="1"/>
          <p:nvPr/>
        </p:nvSpPr>
        <p:spPr>
          <a:xfrm>
            <a:off x="3398987" y="1159015"/>
            <a:ext cx="5568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7. </a:t>
            </a: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사업추진 무산 시 결과 차이</a:t>
            </a:r>
            <a:endParaRPr lang="ko-KR" altLang="en-US" sz="3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273229" y="932714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3364576" y="2545876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3273229" y="2937611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38F8E212-D9B1-C835-5E04-379EA047858C}"/>
              </a:ext>
            </a:extLst>
          </p:cNvPr>
          <p:cNvSpPr/>
          <p:nvPr/>
        </p:nvSpPr>
        <p:spPr>
          <a:xfrm>
            <a:off x="3398987" y="1912872"/>
            <a:ext cx="1838843" cy="4494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재개발조합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A7082A-B942-0F96-1AB8-7E5CF0DF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46" y="2415751"/>
            <a:ext cx="311227" cy="34398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18F45C0C-A6B5-5E71-0932-7600C63AB536}"/>
              </a:ext>
            </a:extLst>
          </p:cNvPr>
          <p:cNvSpPr/>
          <p:nvPr/>
        </p:nvSpPr>
        <p:spPr>
          <a:xfrm>
            <a:off x="4060716" y="2469799"/>
            <a:ext cx="450160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조합원이 되기 </a:t>
            </a:r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위해서는 구역 내 소유권자만 가능함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A7082A-B942-0F96-1AB8-7E5CF0DF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46" y="2797936"/>
            <a:ext cx="311227" cy="3439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F45C0C-A6B5-5E71-0932-7600C63AB536}"/>
              </a:ext>
            </a:extLst>
          </p:cNvPr>
          <p:cNvSpPr/>
          <p:nvPr/>
        </p:nvSpPr>
        <p:spPr>
          <a:xfrm>
            <a:off x="4060716" y="2851984"/>
            <a:ext cx="450160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최소한 건축물 또는 토지는 남아 있음 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A7082A-B942-0F96-1AB8-7E5CF0DF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46" y="3226068"/>
            <a:ext cx="311227" cy="3439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F45C0C-A6B5-5E71-0932-7600C63AB536}"/>
              </a:ext>
            </a:extLst>
          </p:cNvPr>
          <p:cNvSpPr/>
          <p:nvPr/>
        </p:nvSpPr>
        <p:spPr>
          <a:xfrm>
            <a:off x="4060716" y="3280116"/>
            <a:ext cx="4501609" cy="289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취소된 후 재추진 하는 사례도 빈번함</a:t>
            </a:r>
            <a:endParaRPr lang="en-US" altLang="ko-KR" sz="14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3345405" y="3347804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7933940" y="1392320"/>
            <a:ext cx="1858533" cy="991100"/>
          </a:xfrm>
          <a:prstGeom prst="wedgeRectCallout">
            <a:avLst>
              <a:gd name="adj1" fmla="val -68414"/>
              <a:gd name="adj2" fmla="val 7147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구역 내 소유권자만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가능함</a:t>
            </a:r>
          </a:p>
        </p:txBody>
      </p:sp>
      <p:sp>
        <p:nvSpPr>
          <p:cNvPr id="22" name="사각형 설명선 21"/>
          <p:cNvSpPr/>
          <p:nvPr/>
        </p:nvSpPr>
        <p:spPr>
          <a:xfrm>
            <a:off x="7875614" y="2773672"/>
            <a:ext cx="1858533" cy="991100"/>
          </a:xfrm>
          <a:prstGeom prst="wedgeRectCallout">
            <a:avLst>
              <a:gd name="adj1" fmla="val -109485"/>
              <a:gd name="adj2" fmla="val 1370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빈번함</a:t>
            </a:r>
          </a:p>
        </p:txBody>
      </p:sp>
      <p:sp>
        <p:nvSpPr>
          <p:cNvPr id="23" name="사각형 설명선 22"/>
          <p:cNvSpPr/>
          <p:nvPr/>
        </p:nvSpPr>
        <p:spPr>
          <a:xfrm>
            <a:off x="9375426" y="6146350"/>
            <a:ext cx="1858533" cy="991100"/>
          </a:xfrm>
          <a:prstGeom prst="wedgeRectCallout">
            <a:avLst>
              <a:gd name="adj1" fmla="val -109485"/>
              <a:gd name="adj2" fmla="val 1370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내용 진행에 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무리가 없다면</a:t>
            </a:r>
            <a:b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밑줄부분 삭제하는 것이 어떨까요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2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9384897" y="5333690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수정요청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9350168" y="2178496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2</a:t>
            </a:r>
            <a:r>
              <a:rPr lang="ko-KR" altLang="en-US" sz="1200"/>
              <a:t>건 수정완료</a:t>
            </a:r>
          </a:p>
        </p:txBody>
      </p:sp>
      <p:sp>
        <p:nvSpPr>
          <p:cNvPr id="26" name="말풍선: 사각형 2">
            <a:extLst>
              <a:ext uri="{FF2B5EF4-FFF2-40B4-BE49-F238E27FC236}">
                <a16:creationId xmlns:a16="http://schemas.microsoft.com/office/drawing/2014/main" id="{24DE1D13-A3A5-DB4B-48F7-54B1F5F26A29}"/>
              </a:ext>
            </a:extLst>
          </p:cNvPr>
          <p:cNvSpPr/>
          <p:nvPr/>
        </p:nvSpPr>
        <p:spPr>
          <a:xfrm flipH="1">
            <a:off x="8594810" y="4496587"/>
            <a:ext cx="1561232" cy="721563"/>
          </a:xfrm>
          <a:prstGeom prst="wedgeRectCallout">
            <a:avLst>
              <a:gd name="adj1" fmla="val -13014"/>
              <a:gd name="adj2" fmla="val 833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1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엘릭스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(0610)</a:t>
            </a:r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endParaRPr lang="en-NZ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/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821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ko-KR" altLang="en-US" dirty="0"/>
              <a:t>정리하자면 가장 중요한 걸 다시 한 번 </a:t>
            </a:r>
            <a:r>
              <a:rPr lang="ko-KR" altLang="en-US" dirty="0" err="1"/>
              <a:t>강조드리면</a:t>
            </a:r>
            <a:r>
              <a:rPr lang="en-US" altLang="ko-KR" sz="11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dirty="0"/>
              <a:t>무산됐을 때의 어떤 처리가 지역주택 조합 같은 경우 </a:t>
            </a:r>
            <a:r>
              <a:rPr lang="en-US" altLang="ko-KR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dirty="0"/>
              <a:t>가입비 납부하신 분들은 공중 분해되고 아무것도 안 남고 돈 다 잃어버리게 되고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 dirty="0"/>
              <a:t>가장 최악의 경우죠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23288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2207179870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418540" y="1210927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153853" y="2769992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148119" y="3203957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2D30DE-BBAD-7B4D-44B1-B4DA0217BCC1}"/>
              </a:ext>
            </a:extLst>
          </p:cNvPr>
          <p:cNvSpPr txBox="1"/>
          <p:nvPr/>
        </p:nvSpPr>
        <p:spPr>
          <a:xfrm>
            <a:off x="494689" y="1472537"/>
            <a:ext cx="5262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6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491526-F3FC-60A3-DA99-3CBEEAB87FEE}"/>
              </a:ext>
            </a:extLst>
          </p:cNvPr>
          <p:cNvSpPr/>
          <p:nvPr/>
        </p:nvSpPr>
        <p:spPr>
          <a:xfrm>
            <a:off x="494689" y="2709151"/>
            <a:ext cx="4797800" cy="28994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납부한 가입비가 사라짐 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66FC36-1B07-A0F8-8E52-DE6C5DD96011}"/>
              </a:ext>
            </a:extLst>
          </p:cNvPr>
          <p:cNvSpPr/>
          <p:nvPr/>
        </p:nvSpPr>
        <p:spPr>
          <a:xfrm>
            <a:off x="494689" y="3083328"/>
            <a:ext cx="4797800" cy="28994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가장 최악의 경우 발생 가능성 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9" name="말풍선: 모서리가 둥근 사각형 10">
            <a:extLst>
              <a:ext uri="{FF2B5EF4-FFF2-40B4-BE49-F238E27FC236}">
                <a16:creationId xmlns:a16="http://schemas.microsoft.com/office/drawing/2014/main" id="{9743CA5C-4456-36A7-A6F5-FF87DD1F65E6}"/>
              </a:ext>
            </a:extLst>
          </p:cNvPr>
          <p:cNvSpPr/>
          <p:nvPr/>
        </p:nvSpPr>
        <p:spPr>
          <a:xfrm>
            <a:off x="5292490" y="1219023"/>
            <a:ext cx="1446118" cy="393633"/>
          </a:xfrm>
          <a:prstGeom prst="wedgeRoundRectCallout">
            <a:avLst>
              <a:gd name="adj1" fmla="val -40029"/>
              <a:gd name="adj2" fmla="val 79783"/>
              <a:gd name="adj3" fmla="val 16667"/>
            </a:avLst>
          </a:prstGeom>
          <a:solidFill>
            <a:srgbClr val="EB91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2F73B2-DDE1-AF9A-C155-BFC8A789350B}"/>
              </a:ext>
            </a:extLst>
          </p:cNvPr>
          <p:cNvSpPr txBox="1"/>
          <p:nvPr/>
        </p:nvSpPr>
        <p:spPr>
          <a:xfrm>
            <a:off x="5292489" y="1250922"/>
            <a:ext cx="144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사업추진 무산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3926382" y="2611397"/>
            <a:ext cx="1858533" cy="991100"/>
          </a:xfrm>
          <a:prstGeom prst="wedgeRectCallout">
            <a:avLst>
              <a:gd name="adj1" fmla="val -109485"/>
              <a:gd name="adj2" fmla="val 1370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외부검수</a:t>
            </a:r>
            <a:r>
              <a:rPr lang="en-US" altLang="ko-KR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_0604)</a:t>
            </a:r>
          </a:p>
          <a:p>
            <a:pPr algn="ctr"/>
            <a:r>
              <a:rPr lang="ko-KR" altLang="en-US" sz="12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최악일 때 발생함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3125881" y="2183908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53582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dirty="0"/>
              <a:t>근데 재개발 같은 경우에는 그래도 무산이 되더라도 내 </a:t>
            </a:r>
            <a:r>
              <a:rPr lang="en-US" altLang="ko-KR" sz="14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 dirty="0"/>
              <a:t>집과 땅은 남아 있지 않는가 이렇게 확실하게 정리해 보시면 어떨까 싶습니다</a:t>
            </a:r>
            <a:r>
              <a:rPr lang="en-US" altLang="ko-KR" dirty="0"/>
              <a:t>. </a:t>
            </a:r>
            <a:r>
              <a:rPr lang="ko-KR" altLang="en-US" strike="sngStrike" dirty="0">
                <a:solidFill>
                  <a:srgbClr val="FF0000"/>
                </a:solidFill>
              </a:rPr>
              <a:t>제 </a:t>
            </a:r>
            <a:r>
              <a:rPr lang="en-US" altLang="ko-KR" strike="sngStrike" dirty="0">
                <a:solidFill>
                  <a:srgbClr val="FF0000"/>
                </a:solidFill>
              </a:rPr>
              <a:t>4</a:t>
            </a:r>
            <a:r>
              <a:rPr lang="ko-KR" altLang="en-US" strike="sngStrike" dirty="0">
                <a:solidFill>
                  <a:srgbClr val="FF0000"/>
                </a:solidFill>
              </a:rPr>
              <a:t>편의 내용들 그런 내용들이 바로 이런 내용이었습니다</a:t>
            </a:r>
            <a:r>
              <a:rPr lang="en-US" altLang="ko-KR" strike="sngStrike" dirty="0">
                <a:solidFill>
                  <a:srgbClr val="FF0000"/>
                </a:solidFill>
              </a:rPr>
              <a:t>. 4</a:t>
            </a:r>
            <a:r>
              <a:rPr lang="ko-KR" altLang="en-US" strike="sngStrike" dirty="0">
                <a:solidFill>
                  <a:srgbClr val="FF0000"/>
                </a:solidFill>
              </a:rPr>
              <a:t>편은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여기까지입니다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ko-KR" altLang="en-US" strike="sngStrike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23288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2207179870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418540" y="1210927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D39AE4-C928-3A8F-837C-5D934CB845B0}"/>
              </a:ext>
            </a:extLst>
          </p:cNvPr>
          <p:cNvSpPr txBox="1"/>
          <p:nvPr/>
        </p:nvSpPr>
        <p:spPr>
          <a:xfrm>
            <a:off x="153853" y="2769992"/>
            <a:ext cx="346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2D30DE-BBAD-7B4D-44B1-B4DA0217BCC1}"/>
              </a:ext>
            </a:extLst>
          </p:cNvPr>
          <p:cNvSpPr txBox="1"/>
          <p:nvPr/>
        </p:nvSpPr>
        <p:spPr>
          <a:xfrm>
            <a:off x="494689" y="1472537"/>
            <a:ext cx="5262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재개발조합</a:t>
            </a:r>
            <a:endParaRPr lang="ko-KR" altLang="en-US" sz="6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491526-F3FC-60A3-DA99-3CBEEAB87FEE}"/>
              </a:ext>
            </a:extLst>
          </p:cNvPr>
          <p:cNvSpPr/>
          <p:nvPr/>
        </p:nvSpPr>
        <p:spPr>
          <a:xfrm>
            <a:off x="494689" y="2709151"/>
            <a:ext cx="4797800" cy="289940"/>
          </a:xfrm>
          <a:prstGeom prst="rect">
            <a:avLst/>
          </a:prstGeom>
          <a:solidFill>
            <a:srgbClr val="8AD5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소유한 집과 땅은 남아 있음 </a:t>
            </a:r>
            <a:endParaRPr lang="en-US" altLang="ko-KR" sz="18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29" name="말풍선: 모서리가 둥근 사각형 10">
            <a:extLst>
              <a:ext uri="{FF2B5EF4-FFF2-40B4-BE49-F238E27FC236}">
                <a16:creationId xmlns:a16="http://schemas.microsoft.com/office/drawing/2014/main" id="{9743CA5C-4456-36A7-A6F5-FF87DD1F65E6}"/>
              </a:ext>
            </a:extLst>
          </p:cNvPr>
          <p:cNvSpPr/>
          <p:nvPr/>
        </p:nvSpPr>
        <p:spPr>
          <a:xfrm>
            <a:off x="4643904" y="1219023"/>
            <a:ext cx="1446118" cy="393633"/>
          </a:xfrm>
          <a:prstGeom prst="wedgeRoundRectCallout">
            <a:avLst>
              <a:gd name="adj1" fmla="val -40029"/>
              <a:gd name="adj2" fmla="val 79783"/>
              <a:gd name="adj3" fmla="val 16667"/>
            </a:avLst>
          </a:prstGeom>
          <a:solidFill>
            <a:srgbClr val="EB91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2F73B2-DDE1-AF9A-C155-BFC8A789350B}"/>
              </a:ext>
            </a:extLst>
          </p:cNvPr>
          <p:cNvSpPr txBox="1"/>
          <p:nvPr/>
        </p:nvSpPr>
        <p:spPr>
          <a:xfrm>
            <a:off x="4643903" y="1250922"/>
            <a:ext cx="144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rPr>
              <a:t>사업추진 무산</a:t>
            </a:r>
            <a:endParaRPr lang="en-US" altLang="ko-KR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6708" y="1771393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1793031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39AE9-0EDC-EB38-2020-CF69657F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5573A-5673-EA90-0E48-6B17F3919825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63622-47E7-7BBD-C360-1A122D0EF4B6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한 줄 요약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3AF31-5DB0-82F9-5B53-A9544C428453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사각형: 잘린 대각선 방향 모서리 10">
            <a:extLst>
              <a:ext uri="{FF2B5EF4-FFF2-40B4-BE49-F238E27FC236}">
                <a16:creationId xmlns:a16="http://schemas.microsoft.com/office/drawing/2014/main" id="{332E03B2-38B8-1408-B2FE-1C39E3EC134F}"/>
              </a:ext>
            </a:extLst>
          </p:cNvPr>
          <p:cNvSpPr/>
          <p:nvPr/>
        </p:nvSpPr>
        <p:spPr>
          <a:xfrm flipH="1">
            <a:off x="582293" y="603802"/>
            <a:ext cx="8082654" cy="3935896"/>
          </a:xfrm>
          <a:prstGeom prst="snip2DiagRect">
            <a:avLst/>
          </a:prstGeom>
          <a:solidFill>
            <a:srgbClr val="000000">
              <a:alpha val="4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23FFDB-F33A-CFFC-EE24-6E1500A32676}"/>
              </a:ext>
            </a:extLst>
          </p:cNvPr>
          <p:cNvSpPr/>
          <p:nvPr/>
        </p:nvSpPr>
        <p:spPr>
          <a:xfrm>
            <a:off x="759897" y="2023245"/>
            <a:ext cx="56007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오늘의 결론</a:t>
            </a:r>
            <a:r>
              <a:rPr lang="en-US" altLang="ko-KR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6207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039833" y="4253023"/>
            <a:ext cx="4104167" cy="911744"/>
          </a:xfrm>
          <a:prstGeom prst="rect">
            <a:avLst/>
          </a:prstGeom>
          <a:solidFill>
            <a:srgbClr val="C9A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039833" y="-15906"/>
            <a:ext cx="4104167" cy="4268929"/>
          </a:xfrm>
          <a:prstGeom prst="rect">
            <a:avLst/>
          </a:prstGeom>
          <a:solidFill>
            <a:srgbClr val="737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"/>
            <a:ext cx="5135526" cy="517158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7D6BA36-D35A-7BA3-5FD5-56AF0136DEA9}"/>
              </a:ext>
            </a:extLst>
          </p:cNvPr>
          <p:cNvSpPr/>
          <p:nvPr/>
        </p:nvSpPr>
        <p:spPr>
          <a:xfrm>
            <a:off x="0" y="0"/>
            <a:ext cx="9137768" cy="517270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70605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1162326325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BC89C-6EF7-64D2-C33A-D45F159FD69C}"/>
              </a:ext>
            </a:extLst>
          </p:cNvPr>
          <p:cNvSpPr txBox="1"/>
          <p:nvPr/>
        </p:nvSpPr>
        <p:spPr>
          <a:xfrm>
            <a:off x="3442842" y="622340"/>
            <a:ext cx="4995526" cy="60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2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지역주택조합과 재개발의 차이</a:t>
            </a:r>
            <a:endParaRPr lang="ko-KR" altLang="en-US" sz="3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A1675B-4910-4A9A-BC2F-734C26CA5519}"/>
              </a:ext>
            </a:extLst>
          </p:cNvPr>
          <p:cNvGrpSpPr/>
          <p:nvPr/>
        </p:nvGrpSpPr>
        <p:grpSpPr>
          <a:xfrm>
            <a:off x="3442842" y="1644435"/>
            <a:ext cx="5455723" cy="343988"/>
            <a:chOff x="945078" y="1453935"/>
            <a:chExt cx="5455723" cy="3439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FCFCD3-992E-4AEC-EB76-2FE236C62068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적용 법률의 차이</a:t>
              </a:r>
              <a:endPara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61D9EA-EC93-DBE9-53FA-0B12A68B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EAC392-9DEB-4D10-94E4-C4ACF9EE13C5}"/>
              </a:ext>
            </a:extLst>
          </p:cNvPr>
          <p:cNvGrpSpPr/>
          <p:nvPr/>
        </p:nvGrpSpPr>
        <p:grpSpPr>
          <a:xfrm>
            <a:off x="3442842" y="2323700"/>
            <a:ext cx="5455723" cy="343988"/>
            <a:chOff x="945078" y="1946553"/>
            <a:chExt cx="5455723" cy="34398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107EA8-4EAE-4A88-A052-E953FC9672E8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조합원모집 신고</a:t>
              </a:r>
              <a: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지역주택조합</a:t>
              </a:r>
              <a: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)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와 추진위원회</a:t>
              </a:r>
              <a: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재개발</a:t>
              </a:r>
              <a: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)</a:t>
              </a:r>
              <a:endPara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DC291A-3B14-4354-8E34-661B6258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40A9B85-46F6-4ABD-80F2-D6B284A0B6D6}"/>
              </a:ext>
            </a:extLst>
          </p:cNvPr>
          <p:cNvGrpSpPr/>
          <p:nvPr/>
        </p:nvGrpSpPr>
        <p:grpSpPr>
          <a:xfrm>
            <a:off x="3442842" y="3002965"/>
            <a:ext cx="5455723" cy="343988"/>
            <a:chOff x="945078" y="2430417"/>
            <a:chExt cx="5455723" cy="34398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7D2AB1-4E3A-4C6E-8F47-2EEF85790F9D}"/>
                </a:ext>
              </a:extLst>
            </p:cNvPr>
            <p:cNvSpPr/>
            <p:nvPr/>
          </p:nvSpPr>
          <p:spPr>
            <a:xfrm>
              <a:off x="1294649" y="2473277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조합원설립인가 요건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CFDBEC-65F6-4B88-85A8-725DDBD20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2430417"/>
              <a:ext cx="311227" cy="34398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424D19-3BDB-407A-B0C0-E398CBA9849B}"/>
              </a:ext>
            </a:extLst>
          </p:cNvPr>
          <p:cNvGrpSpPr/>
          <p:nvPr/>
        </p:nvGrpSpPr>
        <p:grpSpPr>
          <a:xfrm>
            <a:off x="3442842" y="3682230"/>
            <a:ext cx="5455723" cy="343988"/>
            <a:chOff x="945078" y="1453935"/>
            <a:chExt cx="5455723" cy="34398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C808E8-F568-425B-AAD3-C4BD25D3F5B5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사업계획 승인</a:t>
              </a:r>
              <a: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지역주택조합</a:t>
              </a:r>
              <a: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)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과 사업시행인가</a:t>
              </a:r>
              <a: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(</a:t>
              </a:r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재개발</a:t>
              </a:r>
              <a:r>
                <a:rPr lang="en-US" altLang="ko-KR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)</a:t>
              </a:r>
              <a:endParaRPr lang="en-US" altLang="ko-KR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56CE564-BA9C-4DFD-8492-F3738796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364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5A948-D89A-B444-13C4-1B2EFB7D7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5039833" y="4253023"/>
            <a:ext cx="4104167" cy="911744"/>
          </a:xfrm>
          <a:prstGeom prst="rect">
            <a:avLst/>
          </a:prstGeom>
          <a:solidFill>
            <a:srgbClr val="C9AB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39833" y="-15906"/>
            <a:ext cx="4104167" cy="4268929"/>
          </a:xfrm>
          <a:prstGeom prst="rect">
            <a:avLst/>
          </a:prstGeom>
          <a:solidFill>
            <a:srgbClr val="737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"/>
            <a:ext cx="5135526" cy="51715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863671-661C-2061-0631-E263FAD7006E}"/>
              </a:ext>
            </a:extLst>
          </p:cNvPr>
          <p:cNvSpPr/>
          <p:nvPr/>
        </p:nvSpPr>
        <p:spPr>
          <a:xfrm>
            <a:off x="0" y="0"/>
            <a:ext cx="9137768" cy="517270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637E67-D784-05ED-DA4C-26A03BE77F13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01_05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0290-1647-FF9D-B1F7-876FFF1F4CD7}"/>
              </a:ext>
            </a:extLst>
          </p:cNvPr>
          <p:cNvSpPr txBox="1"/>
          <p:nvPr/>
        </p:nvSpPr>
        <p:spPr>
          <a:xfrm>
            <a:off x="9170605" y="-1590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핵심정리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함께 내용 제시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카드뉴스형 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4D14E-D933-2D47-8470-370D17695CBB}"/>
              </a:ext>
            </a:extLst>
          </p:cNvPr>
          <p:cNvSpPr txBox="1"/>
          <p:nvPr/>
        </p:nvSpPr>
        <p:spPr>
          <a:xfrm>
            <a:off x="9170605" y="3231356"/>
            <a:ext cx="1512000" cy="207330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en-US" altLang="ko-KR" sz="1000" b="1">
                <a:latin typeface="나눔고딕" panose="020D0604000000000000" pitchFamily="50" charset="-127"/>
                <a:ea typeface="나눔고딕" panose="020D0604000000000000" pitchFamily="50" charset="-127"/>
              </a:rPr>
              <a:t>1162326325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5944F-28C2-237C-FA42-BEDEF6962F2E}"/>
              </a:ext>
            </a:extLst>
          </p:cNvPr>
          <p:cNvSpPr/>
          <p:nvPr/>
        </p:nvSpPr>
        <p:spPr>
          <a:xfrm>
            <a:off x="6232" y="75939"/>
            <a:ext cx="1250073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오늘의 결론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BC89C-6EF7-64D2-C33A-D45F159FD69C}"/>
              </a:ext>
            </a:extLst>
          </p:cNvPr>
          <p:cNvSpPr txBox="1"/>
          <p:nvPr/>
        </p:nvSpPr>
        <p:spPr>
          <a:xfrm>
            <a:off x="3442842" y="622340"/>
            <a:ext cx="4995526" cy="60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32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지역주택조합과 재개발의 차이</a:t>
            </a:r>
            <a:endParaRPr lang="ko-KR" altLang="en-US" sz="32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A1675B-4910-4A9A-BC2F-734C26CA5519}"/>
              </a:ext>
            </a:extLst>
          </p:cNvPr>
          <p:cNvGrpSpPr/>
          <p:nvPr/>
        </p:nvGrpSpPr>
        <p:grpSpPr>
          <a:xfrm>
            <a:off x="3442842" y="1644435"/>
            <a:ext cx="5455723" cy="343988"/>
            <a:chOff x="945078" y="1453935"/>
            <a:chExt cx="5455723" cy="3439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1FCFCD3-992E-4AEC-EB76-2FE236C62068}"/>
                </a:ext>
              </a:extLst>
            </p:cNvPr>
            <p:cNvSpPr/>
            <p:nvPr/>
          </p:nvSpPr>
          <p:spPr>
            <a:xfrm>
              <a:off x="1294649" y="1496795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미동의자에 대한 처리</a:t>
              </a:r>
              <a:endParaRPr lang="ko-KR" altLang="en-US" sz="14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  <a:cs typeface="Pretendard SemiBold" panose="02000703000000020004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861D9EA-EC93-DBE9-53FA-0B12A68B6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453935"/>
              <a:ext cx="311227" cy="34398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EAC392-9DEB-4D10-94E4-C4ACF9EE13C5}"/>
              </a:ext>
            </a:extLst>
          </p:cNvPr>
          <p:cNvGrpSpPr/>
          <p:nvPr/>
        </p:nvGrpSpPr>
        <p:grpSpPr>
          <a:xfrm>
            <a:off x="3442842" y="2323700"/>
            <a:ext cx="5455723" cy="343988"/>
            <a:chOff x="945078" y="1946553"/>
            <a:chExt cx="5455723" cy="34398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107EA8-4EAE-4A88-A052-E953FC9672E8}"/>
                </a:ext>
              </a:extLst>
            </p:cNvPr>
            <p:cNvSpPr/>
            <p:nvPr/>
          </p:nvSpPr>
          <p:spPr>
            <a:xfrm>
              <a:off x="1294649" y="1989413"/>
              <a:ext cx="5106152" cy="289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40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141414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  <a:cs typeface="Pretendard SemiBold" panose="02000703000000020004" pitchFamily="50" charset="-127"/>
                </a:rPr>
                <a:t>사업추진 시 행정 관계 기관의 업무처리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DC291A-3B14-4354-8E34-661B6258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21" b="89881" l="6250" r="89803">
                          <a14:foregroundMark x1="18750" y1="30655" x2="33553" y2="3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5078" y="1946553"/>
              <a:ext cx="311227" cy="343988"/>
            </a:xfrm>
            <a:prstGeom prst="rect">
              <a:avLst/>
            </a:prstGeom>
          </p:spPr>
        </p:pic>
      </p:grpSp>
      <p:sp>
        <p:nvSpPr>
          <p:cNvPr id="17" name="모서리가 둥근 사각형 설명선 16"/>
          <p:cNvSpPr/>
          <p:nvPr/>
        </p:nvSpPr>
        <p:spPr>
          <a:xfrm>
            <a:off x="3945224" y="78105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4149308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2" y="-3858"/>
            <a:ext cx="9144000" cy="5126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322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/>
              <a:t>하지만 사업 추진 방식과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#2 </a:t>
            </a:r>
            <a:r>
              <a:rPr lang="ko-KR" altLang="en-US"/>
              <a:t>법적 근거</a:t>
            </a:r>
            <a:r>
              <a:rPr lang="en-US" altLang="ko-KR"/>
              <a:t>,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#3 </a:t>
            </a:r>
            <a:r>
              <a:rPr lang="ko-KR" altLang="en-US"/>
              <a:t>조합원의 권리 등에서 뚜렷한 차이를 보입니다</a:t>
            </a:r>
            <a:r>
              <a:rPr lang="en-US" altLang="ko-KR"/>
              <a:t>. </a:t>
            </a:r>
            <a:endParaRPr lang="ko-KR" altLang="en-US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3286125"/>
            <a:ext cx="16287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2175907465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AE64B-FE31-9A66-2B16-3F13AAB00317}"/>
              </a:ext>
            </a:extLst>
          </p:cNvPr>
          <p:cNvSpPr txBox="1"/>
          <p:nvPr/>
        </p:nvSpPr>
        <p:spPr>
          <a:xfrm>
            <a:off x="541191" y="573287"/>
            <a:ext cx="4664082" cy="95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5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사업 추진 방식</a:t>
            </a:r>
            <a:endParaRPr lang="en-US" altLang="ko-KR" sz="5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E8188-548B-2FEE-7F34-15091A56914E}"/>
              </a:ext>
            </a:extLst>
          </p:cNvPr>
          <p:cNvSpPr txBox="1"/>
          <p:nvPr/>
        </p:nvSpPr>
        <p:spPr>
          <a:xfrm>
            <a:off x="223516" y="890423"/>
            <a:ext cx="42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A67214-FE0E-A231-198F-D5493ECDFD48}"/>
              </a:ext>
            </a:extLst>
          </p:cNvPr>
          <p:cNvSpPr txBox="1"/>
          <p:nvPr/>
        </p:nvSpPr>
        <p:spPr>
          <a:xfrm>
            <a:off x="313657" y="1931794"/>
            <a:ext cx="42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7AE64B-FE31-9A66-2B16-3F13AAB00317}"/>
              </a:ext>
            </a:extLst>
          </p:cNvPr>
          <p:cNvSpPr txBox="1"/>
          <p:nvPr/>
        </p:nvSpPr>
        <p:spPr>
          <a:xfrm>
            <a:off x="565366" y="1513468"/>
            <a:ext cx="3854614" cy="95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5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법적 근거</a:t>
            </a:r>
            <a:endParaRPr lang="en-US" altLang="ko-KR" sz="5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AE64B-FE31-9A66-2B16-3F13AAB00317}"/>
              </a:ext>
            </a:extLst>
          </p:cNvPr>
          <p:cNvSpPr txBox="1"/>
          <p:nvPr/>
        </p:nvSpPr>
        <p:spPr>
          <a:xfrm>
            <a:off x="554759" y="2476371"/>
            <a:ext cx="3854614" cy="95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lnSpc>
                <a:spcPct val="120000"/>
              </a:lnSpc>
              <a:defRPr/>
            </a:pPr>
            <a:r>
              <a:rPr lang="ko-KR" altLang="en-US" sz="5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조합원 권리</a:t>
            </a:r>
            <a:endParaRPr lang="en-US" altLang="ko-KR" sz="5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A67214-FE0E-A231-198F-D5493ECDFD48}"/>
              </a:ext>
            </a:extLst>
          </p:cNvPr>
          <p:cNvSpPr txBox="1"/>
          <p:nvPr/>
        </p:nvSpPr>
        <p:spPr>
          <a:xfrm>
            <a:off x="223516" y="2985096"/>
            <a:ext cx="42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53FF55-92E7-123B-55E3-840BA7A78FC4}"/>
              </a:ext>
            </a:extLst>
          </p:cNvPr>
          <p:cNvSpPr/>
          <p:nvPr/>
        </p:nvSpPr>
        <p:spPr>
          <a:xfrm>
            <a:off x="0" y="3529747"/>
            <a:ext cx="9144000" cy="1305498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C12FEE1-D56E-C31D-97EB-0C76FCE42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84" b="90764" l="6545" r="89650">
                        <a14:foregroundMark x1="71842" y1="90409" x2="75495" y2="90941"/>
                        <a14:foregroundMark x1="9285" y1="21137" x2="6545" y2="39787"/>
                        <a14:foregroundMark x1="6545" y1="39787" x2="6545" y2="39787"/>
                        <a14:foregroundMark x1="17960" y1="12256" x2="30898" y2="8526"/>
                        <a14:foregroundMark x1="30898" y1="8526" x2="31507" y2="8526"/>
                        <a14:foregroundMark x1="27702" y1="6394" x2="18569" y2="9769"/>
                        <a14:foregroundMark x1="18569" y1="9769" x2="18569" y2="9769"/>
                        <a14:foregroundMark x1="14003" y1="11368" x2="10198" y2="16163"/>
                        <a14:foregroundMark x1="14916" y1="10835" x2="23896" y2="5684"/>
                        <a14:foregroundMark x1="24658" y1="6394" x2="29528" y2="63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301" y="3569918"/>
            <a:ext cx="1767400" cy="15145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28A839-08F9-0474-C46E-699E649D2D88}"/>
              </a:ext>
            </a:extLst>
          </p:cNvPr>
          <p:cNvSpPr txBox="1"/>
          <p:nvPr/>
        </p:nvSpPr>
        <p:spPr>
          <a:xfrm>
            <a:off x="1468053" y="3567773"/>
            <a:ext cx="62078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defRPr/>
            </a:pPr>
            <a:r>
              <a:rPr lang="ko-KR" altLang="en-US" sz="28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지역주택조합과 재개발 사업의  </a:t>
            </a:r>
            <a:br>
              <a:rPr lang="en-US" altLang="ko-KR" sz="28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뚜렷한 차이</a:t>
            </a:r>
            <a:r>
              <a:rPr lang="en-US" altLang="ko-KR" sz="36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!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34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16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299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성우</a:t>
            </a:r>
            <a:r>
              <a:rPr lang="en-US" altLang="ko-KR" sz="1200" b="1" kern="10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/>
              <a:t>두 사업 방식의 주요 차이점을 명확히 이해하는 것이 중요합니다</a:t>
            </a:r>
            <a:r>
              <a:rPr lang="en-US" altLang="ko-KR"/>
              <a:t>.</a:t>
            </a:r>
            <a:endParaRPr lang="ko-KR" altLang="en-US" sz="1200" kern="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0" y="3286125"/>
            <a:ext cx="16287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514072677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E80A97-F9EA-60F4-359D-C719E250D478}"/>
              </a:ext>
            </a:extLst>
          </p:cNvPr>
          <p:cNvSpPr/>
          <p:nvPr/>
        </p:nvSpPr>
        <p:spPr>
          <a:xfrm>
            <a:off x="0" y="2007235"/>
            <a:ext cx="9144000" cy="1305498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6C113D-5D8A-05B7-2ACD-554A51275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84" b="90764" l="6545" r="89650">
                        <a14:foregroundMark x1="71842" y1="90409" x2="75495" y2="90941"/>
                        <a14:foregroundMark x1="9285" y1="21137" x2="6545" y2="39787"/>
                        <a14:foregroundMark x1="6545" y1="39787" x2="6545" y2="39787"/>
                        <a14:foregroundMark x1="17960" y1="12256" x2="30898" y2="8526"/>
                        <a14:foregroundMark x1="30898" y1="8526" x2="31507" y2="8526"/>
                        <a14:foregroundMark x1="27702" y1="6394" x2="18569" y2="9769"/>
                        <a14:foregroundMark x1="18569" y1="9769" x2="18569" y2="9769"/>
                        <a14:foregroundMark x1="14003" y1="11368" x2="10198" y2="16163"/>
                        <a14:foregroundMark x1="14916" y1="10835" x2="23896" y2="5684"/>
                        <a14:foregroundMark x1="24658" y1="6394" x2="29528" y2="63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840" y="2047406"/>
            <a:ext cx="1767400" cy="1514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FC07AC-B945-53F5-DDDE-E0225A111BC5}"/>
              </a:ext>
            </a:extLst>
          </p:cNvPr>
          <p:cNvSpPr txBox="1"/>
          <p:nvPr/>
        </p:nvSpPr>
        <p:spPr>
          <a:xfrm>
            <a:off x="2429301" y="1998264"/>
            <a:ext cx="7048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0">
              <a:defRPr/>
            </a:pPr>
            <a:r>
              <a:rPr lang="ko-KR" altLang="en-US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두 사업 방식의 주요 차이점을 </a:t>
            </a:r>
            <a:br>
              <a:rPr lang="en-US" altLang="ko-KR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</a:br>
            <a:r>
              <a:rPr lang="ko-KR" altLang="en-US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이해하는 것이 중요함</a:t>
            </a:r>
            <a:r>
              <a:rPr lang="en-US" altLang="ko-KR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!</a:t>
            </a:r>
            <a:endParaRPr lang="ko-KR" altLang="en-US" sz="40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ACE4C-EA5B-1290-EC1F-0D9419A57678}"/>
              </a:ext>
            </a:extLst>
          </p:cNvPr>
          <p:cNvSpPr txBox="1"/>
          <p:nvPr/>
        </p:nvSpPr>
        <p:spPr>
          <a:xfrm>
            <a:off x="4358212" y="1870265"/>
            <a:ext cx="427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341233" y="1870265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415697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CAF50-3DA2-1CAE-DB9C-EB83A3C8E9BE}"/>
              </a:ext>
            </a:extLst>
          </p:cNvPr>
          <p:cNvSpPr txBox="1"/>
          <p:nvPr/>
        </p:nvSpPr>
        <p:spPr>
          <a:xfrm>
            <a:off x="8294409" y="-316168"/>
            <a:ext cx="84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01_02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B93C4-8A03-D96F-759E-1018CF893E7C}"/>
              </a:ext>
            </a:extLst>
          </p:cNvPr>
          <p:cNvSpPr txBox="1"/>
          <p:nvPr/>
        </p:nvSpPr>
        <p:spPr>
          <a:xfrm>
            <a:off x="9170605" y="-15907"/>
            <a:ext cx="1512000" cy="292807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0"/>
            <a:r>
              <a:rPr lang="ko-KR" altLang="en-US" sz="1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본학습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BGM+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모션그래픽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0"/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소주제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간지</a:t>
            </a:r>
            <a:endParaRPr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AE299-F5CC-4B72-E8B9-496B1B9A7BBB}"/>
              </a:ext>
            </a:extLst>
          </p:cNvPr>
          <p:cNvSpPr txBox="1"/>
          <p:nvPr/>
        </p:nvSpPr>
        <p:spPr>
          <a:xfrm>
            <a:off x="9170605" y="3247540"/>
            <a:ext cx="151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4380" y="2127334"/>
            <a:ext cx="50596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latinLnBrk="0">
              <a:defRPr/>
            </a:pPr>
            <a:r>
              <a:rPr lang="ko-KR" altLang="en-US" sz="45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latin typeface="와구리체 TTF" pitchFamily="2" charset="-127"/>
                <a:ea typeface="와구리체 TTF" pitchFamily="2" charset="-127"/>
              </a:rPr>
              <a:t>지역주택조합과 재개발</a:t>
            </a:r>
            <a:endParaRPr lang="ko-KR" altLang="en-US" sz="45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latin typeface="와구리체 TTF" pitchFamily="2" charset="-127"/>
              <a:ea typeface="와구리체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566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602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 strike="sngStrike" dirty="0">
                <a:solidFill>
                  <a:srgbClr val="FF0000"/>
                </a:solidFill>
              </a:rPr>
              <a:t>제</a:t>
            </a:r>
            <a:r>
              <a:rPr lang="en-US" altLang="ko-KR" strike="sngStrike" dirty="0">
                <a:solidFill>
                  <a:srgbClr val="FF0000"/>
                </a:solidFill>
              </a:rPr>
              <a:t>4</a:t>
            </a:r>
            <a:r>
              <a:rPr lang="ko-KR" altLang="en-US" strike="sngStrike" dirty="0">
                <a:solidFill>
                  <a:srgbClr val="FF0000"/>
                </a:solidFill>
              </a:rPr>
              <a:t>편</a:t>
            </a:r>
            <a:r>
              <a:rPr lang="ko-KR" altLang="en-US" dirty="0"/>
              <a:t> 지역주택조합과 재개발에 대한 차이에 대해서 보도록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ko-KR" altLang="en-US" sz="1200" kern="1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-</a:t>
            </a:r>
            <a:endParaRPr lang="ko-KR" altLang="en-US" sz="10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BB6387-E80A-716F-C677-4C42C6839474}"/>
              </a:ext>
            </a:extLst>
          </p:cNvPr>
          <p:cNvGrpSpPr/>
          <p:nvPr/>
        </p:nvGrpSpPr>
        <p:grpSpPr>
          <a:xfrm>
            <a:off x="4700292" y="4308428"/>
            <a:ext cx="2045812" cy="573541"/>
            <a:chOff x="-1838330" y="2851959"/>
            <a:chExt cx="2045812" cy="57354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71BF88-0CAC-72E4-E6E8-2239A43FC697}"/>
                </a:ext>
              </a:extLst>
            </p:cNvPr>
            <p:cNvGrpSpPr/>
            <p:nvPr/>
          </p:nvGrpSpPr>
          <p:grpSpPr>
            <a:xfrm>
              <a:off x="-1476338" y="2851959"/>
              <a:ext cx="1321829" cy="573541"/>
              <a:chOff x="-1476338" y="2851959"/>
              <a:chExt cx="1321829" cy="573541"/>
            </a:xfrm>
          </p:grpSpPr>
          <p:sp>
            <p:nvSpPr>
              <p:cNvPr id="26" name="자유형 27">
                <a:extLst>
                  <a:ext uri="{FF2B5EF4-FFF2-40B4-BE49-F238E27FC236}">
                    <a16:creationId xmlns:a16="http://schemas.microsoft.com/office/drawing/2014/main" id="{050C2C09-F2EB-C26C-6290-419BD77E3037}"/>
                  </a:ext>
                </a:extLst>
              </p:cNvPr>
              <p:cNvSpPr/>
              <p:nvPr/>
            </p:nvSpPr>
            <p:spPr>
              <a:xfrm flipH="1">
                <a:off x="-1476338" y="2858983"/>
                <a:ext cx="1321829" cy="566517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1B3B8B-A2D0-B9DA-2B25-7F1EC2119CB6}"/>
                  </a:ext>
                </a:extLst>
              </p:cNvPr>
              <p:cNvSpPr txBox="1"/>
              <p:nvPr/>
            </p:nvSpPr>
            <p:spPr>
              <a:xfrm>
                <a:off x="-1190487" y="2851959"/>
                <a:ext cx="750127" cy="332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latinLnBrk="0">
                  <a:lnSpc>
                    <a:spcPct val="120000"/>
                  </a:lnSpc>
                  <a:defRPr/>
                </a:pPr>
                <a:r>
                  <a:rPr lang="ko-KR" altLang="en-US" sz="1500" spc="-113" dirty="0" err="1">
                    <a:ln>
                      <a:solidFill>
                        <a:prstClr val="white">
                          <a:lumMod val="75000"/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강원교육튼튼" panose="02020603020101020101" pitchFamily="18" charset="-127"/>
                    <a:ea typeface="강원교육튼튼" panose="02020603020101020101" pitchFamily="18" charset="-127"/>
                  </a:rPr>
                  <a:t>최황수</a:t>
                </a:r>
                <a:endParaRPr lang="ko-KR" altLang="en-US" sz="1500" spc="-113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  <p:sp>
            <p:nvSpPr>
              <p:cNvPr id="28" name="모서리가 둥근 직사각형 13">
                <a:extLst>
                  <a:ext uri="{FF2B5EF4-FFF2-40B4-BE49-F238E27FC236}">
                    <a16:creationId xmlns:a16="http://schemas.microsoft.com/office/drawing/2014/main" id="{7AC7EEE7-2D74-E807-D36C-3E657CF5FECC}"/>
                  </a:ext>
                </a:extLst>
              </p:cNvPr>
              <p:cNvSpPr/>
              <p:nvPr/>
            </p:nvSpPr>
            <p:spPr>
              <a:xfrm>
                <a:off x="-1434226" y="3160643"/>
                <a:ext cx="1260733" cy="246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강원교육튼튼" panose="02020603020101020101" pitchFamily="18" charset="-127"/>
                  <a:ea typeface="강원교육튼튼" panose="020206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270583-7CFF-D58C-86E7-46654B2A7274}"/>
                </a:ext>
              </a:extLst>
            </p:cNvPr>
            <p:cNvSpPr txBox="1"/>
            <p:nvPr/>
          </p:nvSpPr>
          <p:spPr>
            <a:xfrm>
              <a:off x="-1838330" y="3162634"/>
              <a:ext cx="20458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spcAft>
                  <a:spcPts val="600"/>
                </a:spcAft>
                <a:buClr>
                  <a:srgbClr val="271D73"/>
                </a:buClr>
                <a:buSzPct val="110000"/>
              </a:pPr>
              <a:r>
                <a:rPr lang="ko-KR" altLang="en-US" sz="110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latin typeface="강원교육튼튼" panose="02020603020101020101" pitchFamily="18" charset="-127"/>
                  <a:ea typeface="강원교육튼튼" panose="02020603020101020101" pitchFamily="18" charset="-127"/>
                  <a:cs typeface="Pretendard SemiBold" panose="02000703000000020004" pitchFamily="50" charset="-127"/>
                </a:rPr>
                <a:t>한국금융연수원 강사</a:t>
              </a:r>
              <a:endParaRPr lang="ko-KR" altLang="en-US" sz="1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F64DD5-A324-59D7-1350-9ECA76FEC17B}"/>
              </a:ext>
            </a:extLst>
          </p:cNvPr>
          <p:cNvSpPr txBox="1"/>
          <p:nvPr/>
        </p:nvSpPr>
        <p:spPr>
          <a:xfrm>
            <a:off x="4700292" y="4478882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#0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E980A0-295A-8B49-1EA2-DBCCE83201BB}"/>
              </a:ext>
            </a:extLst>
          </p:cNvPr>
          <p:cNvSpPr txBox="1"/>
          <p:nvPr/>
        </p:nvSpPr>
        <p:spPr>
          <a:xfrm>
            <a:off x="619800" y="1302650"/>
            <a:ext cx="5876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</a:t>
            </a:r>
            <a:endParaRPr lang="ko-KR" altLang="en-US" sz="6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A79C23-76D0-64C4-2508-58D5FEFBA2A1}"/>
              </a:ext>
            </a:extLst>
          </p:cNvPr>
          <p:cNvSpPr txBox="1"/>
          <p:nvPr/>
        </p:nvSpPr>
        <p:spPr>
          <a:xfrm>
            <a:off x="560660" y="2261817"/>
            <a:ext cx="52623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3057B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진실</a:t>
            </a:r>
            <a:endParaRPr lang="ko-KR" altLang="en-US" sz="6600" dirty="0">
              <a:solidFill>
                <a:srgbClr val="3057B9"/>
              </a:solidFill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id="{4766C038-E03C-F74C-AED5-4C321695C830}"/>
              </a:ext>
            </a:extLst>
          </p:cNvPr>
          <p:cNvSpPr/>
          <p:nvPr/>
        </p:nvSpPr>
        <p:spPr>
          <a:xfrm>
            <a:off x="674805" y="3373804"/>
            <a:ext cx="5259270" cy="544853"/>
          </a:xfrm>
          <a:prstGeom prst="roundRect">
            <a:avLst>
              <a:gd name="adj" fmla="val 50000"/>
            </a:avLst>
          </a:prstGeom>
          <a:solidFill>
            <a:srgbClr val="3057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28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지역주택조합의 재개발에 대한 차이</a:t>
            </a:r>
            <a:endParaRPr lang="ko-KR" altLang="en-US" sz="28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328235" y="3449560"/>
            <a:ext cx="346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55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545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/>
              <a:t>사실은 지역주택조합도 어차피 어떤 지역에 조합원을 모집해서 새 아파트를 갖게 하는 그런 방식이고 일반적인 </a:t>
            </a:r>
            <a:r>
              <a:rPr lang="en-US" altLang="ko-KR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</a:t>
            </a:r>
            <a:r>
              <a:rPr lang="ko-KR" altLang="en-US" sz="14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２ </a:t>
            </a:r>
            <a:r>
              <a:rPr lang="ko-KR" altLang="en-US"/>
              <a:t>재개발도 비슷한 방식이라고 생각을 하잖아요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75DA2-DA12-DDB8-0F84-65101D4FFF7E}"/>
              </a:ext>
            </a:extLst>
          </p:cNvPr>
          <p:cNvSpPr txBox="1"/>
          <p:nvPr/>
        </p:nvSpPr>
        <p:spPr>
          <a:xfrm>
            <a:off x="9175206" y="3282646"/>
            <a:ext cx="1222273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/>
              <a:t>https://www.flaticon.com/kr/free-icon/apartment_16488801?term=%EC%95%84%ED%8C%8C%ED%8A%B8&amp;page=1&amp;position=7&amp;origin=search&amp;related_id=16488801</a:t>
            </a:r>
            <a:endParaRPr lang="ko-KR" altLang="en-US" sz="105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75440DE-2336-A147-7D77-9F3C56C32ECB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165FCC-58E3-0644-B5DC-991F88FD7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96" l="10000" r="90000">
                        <a14:foregroundMark x1="74766" y1="15139" x2="78438" y2="21759"/>
                        <a14:foregroundMark x1="78359" y1="16574" x2="79115" y2="19491"/>
                        <a14:foregroundMark x1="69557" y1="89954" x2="63802" y2="96296"/>
                        <a14:foregroundMark x1="82161" y1="92593" x2="81198" y2="955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748" y="49695"/>
            <a:ext cx="1289713" cy="72546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1021367" y="3199421"/>
            <a:ext cx="5004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05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79CCA7-0E07-ED74-1729-9E1DF06C9C67}"/>
              </a:ext>
            </a:extLst>
          </p:cNvPr>
          <p:cNvSpPr txBox="1"/>
          <p:nvPr/>
        </p:nvSpPr>
        <p:spPr>
          <a:xfrm>
            <a:off x="73319" y="3488938"/>
            <a:ext cx="50973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3600" dirty="0">
              <a:highlight>
                <a:srgbClr val="EB9120"/>
              </a:highligh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21" y1="23747" x2="24021" y2="23747"/>
                        <a14:foregroundMark x1="22977" y1="16887" x2="22977" y2="16887"/>
                        <a14:foregroundMark x1="18799" y1="21108" x2="18799" y2="21108"/>
                        <a14:foregroundMark x1="13316" y1="22164" x2="13316" y2="22164"/>
                        <a14:foregroundMark x1="13577" y1="25330" x2="13577" y2="25330"/>
                        <a14:foregroundMark x1="17232" y1="21900" x2="17232" y2="21900"/>
                        <a14:foregroundMark x1="26110" y1="20844" x2="26110" y2="20844"/>
                        <a14:foregroundMark x1="30026" y1="21108" x2="30026" y2="21108"/>
                        <a14:foregroundMark x1="33159" y1="23219" x2="33159" y2="23219"/>
                        <a14:foregroundMark x1="62402" y1="22427" x2="62402" y2="22427"/>
                        <a14:foregroundMark x1="69191" y1="22955" x2="69191" y2="22955"/>
                        <a14:foregroundMark x1="66057" y1="27177" x2="66057" y2="27177"/>
                        <a14:foregroundMark x1="16971" y1="38259" x2="30287" y2="80739"/>
                        <a14:foregroundMark x1="38381" y1="30079" x2="37859" y2="84697"/>
                        <a14:foregroundMark x1="44386" y1="28232" x2="39164" y2="75462"/>
                        <a14:foregroundMark x1="45431" y1="57520" x2="42559" y2="78892"/>
                        <a14:foregroundMark x1="60313" y1="39050" x2="57180" y2="72296"/>
                        <a14:foregroundMark x1="62663" y1="59894" x2="62924" y2="74142"/>
                        <a14:foregroundMark x1="58225" y1="81003" x2="60574" y2="79156"/>
                      </a14:backgroundRemoval>
                    </a14:imgEffect>
                  </a14:imgLayer>
                </a14:imgProps>
              </a:ext>
            </a:extLst>
          </a:blip>
          <a:srcRect l="5620" t="11515" r="17890" b="11979"/>
          <a:stretch/>
        </p:blipFill>
        <p:spPr>
          <a:xfrm>
            <a:off x="1758912" y="1857142"/>
            <a:ext cx="1726167" cy="1708493"/>
          </a:xfrm>
          <a:prstGeom prst="rect">
            <a:avLst/>
          </a:prstGeom>
        </p:spPr>
      </p:pic>
      <p:sp>
        <p:nvSpPr>
          <p:cNvPr id="31" name="사각형: 둥근 모서리 8">
            <a:extLst>
              <a:ext uri="{FF2B5EF4-FFF2-40B4-BE49-F238E27FC236}">
                <a16:creationId xmlns:a16="http://schemas.microsoft.com/office/drawing/2014/main" id="{A303D0D6-3B95-4FB7-BFBC-CF8C71D6B2EF}"/>
              </a:ext>
            </a:extLst>
          </p:cNvPr>
          <p:cNvSpPr/>
          <p:nvPr/>
        </p:nvSpPr>
        <p:spPr>
          <a:xfrm>
            <a:off x="465679" y="4221793"/>
            <a:ext cx="5068346" cy="5290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0171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141414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지역 조합원을 모집해서 새 아파트를 소유하게 하는 방식</a:t>
            </a:r>
            <a:endParaRPr lang="ko-KR" altLang="en-US" sz="16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141414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  <a:cs typeface="Pretendard SemiBold" panose="0200070300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8BD2AB-469C-313D-9561-B8AABDD831CB}"/>
              </a:ext>
            </a:extLst>
          </p:cNvPr>
          <p:cNvSpPr/>
          <p:nvPr/>
        </p:nvSpPr>
        <p:spPr>
          <a:xfrm rot="21297738">
            <a:off x="3746758" y="2794905"/>
            <a:ext cx="1257690" cy="615032"/>
          </a:xfrm>
          <a:prstGeom prst="rect">
            <a:avLst/>
          </a:prstGeom>
          <a:solidFill>
            <a:srgbClr val="DDE3E9"/>
          </a:solidFill>
          <a:ln w="190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재개발도 </a:t>
            </a:r>
          </a:p>
          <a:p>
            <a:pPr algn="ctr"/>
            <a:r>
              <a:rPr lang="ko-KR" altLang="en-US" sz="160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tx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  <a:cs typeface="Pretendard SemiBold" panose="02000703000000020004" pitchFamily="50" charset="-127"/>
              </a:rPr>
              <a:t>비슷한 방식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4806207" y="2848505"/>
            <a:ext cx="5004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r>
              <a:rPr lang="ko-KR" altLang="en-US" sz="105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２</a:t>
            </a:r>
            <a:endParaRPr lang="ko-KR" altLang="en-US" sz="105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81597" y="3598686"/>
            <a:ext cx="1247320" cy="800100"/>
          </a:xfrm>
          <a:prstGeom prst="wedgeRoundRectCallou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최지애</a:t>
            </a:r>
            <a:r>
              <a:rPr lang="en-US" altLang="ko-KR" sz="1200"/>
              <a:t>(0609): </a:t>
            </a:r>
            <a:r>
              <a:rPr lang="ko-KR" altLang="en-US" sz="1200"/>
              <a:t>수정완료</a:t>
            </a:r>
          </a:p>
        </p:txBody>
      </p:sp>
    </p:spTree>
    <p:extLst>
      <p:ext uri="{BB962C8B-B14F-4D97-AF65-F5344CB8AC3E}">
        <p14:creationId xmlns:p14="http://schemas.microsoft.com/office/powerpoint/2010/main" val="322584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64645-1ABF-53BD-D11A-1FC539CB6A9C}"/>
              </a:ext>
            </a:extLst>
          </p:cNvPr>
          <p:cNvSpPr txBox="1"/>
          <p:nvPr/>
        </p:nvSpPr>
        <p:spPr>
          <a:xfrm>
            <a:off x="292394" y="5197003"/>
            <a:ext cx="8851605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강사</a:t>
            </a:r>
            <a:r>
              <a:rPr lang="en-US" altLang="ko-KR" sz="1200" b="1" kern="1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: </a:t>
            </a:r>
            <a:r>
              <a:rPr lang="en-US" altLang="ko-KR" sz="1200" b="1" kern="1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#1 </a:t>
            </a:r>
            <a:r>
              <a:rPr lang="ko-KR" altLang="en-US"/>
              <a:t>그래서 이 둘의 차이점에 대해서 말씀을 구체적으로 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28604C-8503-D2A7-BC15-3B6117C19286}"/>
              </a:ext>
            </a:extLst>
          </p:cNvPr>
          <p:cNvSpPr/>
          <p:nvPr/>
        </p:nvSpPr>
        <p:spPr>
          <a:xfrm>
            <a:off x="0" y="49695"/>
            <a:ext cx="2543175" cy="2775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지역주택조합과 재개발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562C12-848A-42C6-869A-157F0253C491}"/>
              </a:ext>
            </a:extLst>
          </p:cNvPr>
          <p:cNvSpPr/>
          <p:nvPr/>
        </p:nvSpPr>
        <p:spPr>
          <a:xfrm>
            <a:off x="9314836" y="49695"/>
            <a:ext cx="1282652" cy="103530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/>
              <a:t>정면</a:t>
            </a:r>
            <a:r>
              <a:rPr lang="en-US" altLang="ko-KR" dirty="0"/>
              <a:t>(</a:t>
            </a:r>
            <a:r>
              <a:rPr lang="ko-KR" altLang="en-US" dirty="0"/>
              <a:t>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F437C-F306-A3D2-40E7-499692702DF7}"/>
              </a:ext>
            </a:extLst>
          </p:cNvPr>
          <p:cNvSpPr txBox="1"/>
          <p:nvPr/>
        </p:nvSpPr>
        <p:spPr>
          <a:xfrm>
            <a:off x="5172288" y="2611756"/>
            <a:ext cx="368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endParaRPr lang="ko-KR" altLang="en-US" sz="11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6DA9A2-6481-4016-B89E-8FD11694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52" l="10000" r="90000">
                        <a14:foregroundMark x1="46719" y1="17639" x2="52474" y2="36204"/>
                        <a14:foregroundMark x1="50755" y1="14583" x2="53880" y2="17778"/>
                        <a14:foregroundMark x1="50078" y1="13287" x2="48047" y2="17639"/>
                        <a14:foregroundMark x1="52682" y1="15509" x2="54323" y2="20833"/>
                        <a14:foregroundMark x1="41406" y1="91157" x2="49922" y2="96852"/>
                        <a14:foregroundMark x1="42917" y1="86898" x2="56276" y2="9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7239" y="49695"/>
            <a:ext cx="1282652" cy="7214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D48864-8955-43D1-B95B-3D9BF8FC8682}"/>
              </a:ext>
            </a:extLst>
          </p:cNvPr>
          <p:cNvSpPr txBox="1"/>
          <p:nvPr/>
        </p:nvSpPr>
        <p:spPr>
          <a:xfrm>
            <a:off x="3035594" y="1625922"/>
            <a:ext cx="4641556" cy="73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지역주택조합</a:t>
            </a:r>
            <a:endParaRPr lang="ko-KR" altLang="en-US" sz="40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rgbClr val="0070C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48864-8955-43D1-B95B-3D9BF8FC8682}"/>
              </a:ext>
            </a:extLst>
          </p:cNvPr>
          <p:cNvSpPr txBox="1"/>
          <p:nvPr/>
        </p:nvSpPr>
        <p:spPr>
          <a:xfrm>
            <a:off x="4673280" y="2742561"/>
            <a:ext cx="4641556" cy="73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ko-KR" altLang="en-US" sz="40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재개발조합</a:t>
            </a:r>
            <a:endParaRPr lang="en-US" altLang="ko-KR" sz="4000" spc="-113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48864-8955-43D1-B95B-3D9BF8FC8682}"/>
              </a:ext>
            </a:extLst>
          </p:cNvPr>
          <p:cNvSpPr txBox="1"/>
          <p:nvPr/>
        </p:nvSpPr>
        <p:spPr>
          <a:xfrm>
            <a:off x="3959519" y="2133471"/>
            <a:ext cx="4641556" cy="79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0">
              <a:lnSpc>
                <a:spcPct val="120000"/>
              </a:lnSpc>
              <a:defRPr/>
            </a:pPr>
            <a:r>
              <a:rPr lang="en-US" altLang="ko-KR" sz="4400" spc="-113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chemeClr val="bg1"/>
                </a:solidFill>
                <a:highlight>
                  <a:srgbClr val="0000FF"/>
                </a:highlight>
                <a:latin typeface="강원교육튼튼" panose="02020603020101020101" pitchFamily="18" charset="-127"/>
                <a:ea typeface="강원교육튼튼" panose="02020603020101020101" pitchFamily="18" charset="-127"/>
              </a:rPr>
              <a:t>vs</a:t>
            </a:r>
            <a:endParaRPr lang="ko-KR" altLang="en-US" sz="4400" spc="-113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solidFill>
                <a:schemeClr val="bg1"/>
              </a:solidFill>
              <a:highlight>
                <a:srgbClr val="0000FF"/>
              </a:highlight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56034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32846</TotalTime>
  <Words>3506</Words>
  <Application>Microsoft Office PowerPoint</Application>
  <PresentationFormat>화면 슬라이드 쇼(16:9)</PresentationFormat>
  <Paragraphs>499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ONE 모바일고딕 Bold</vt:lpstr>
      <vt:lpstr>ONE 모바일고딕 Regular</vt:lpstr>
      <vt:lpstr>ONE 모바일고딕 Title</vt:lpstr>
      <vt:lpstr>강원교육튼튼</vt:lpstr>
      <vt:lpstr>나눔고딕</vt:lpstr>
      <vt:lpstr>나눔고딕 ExtraBold</vt:lpstr>
      <vt:lpstr>나눔스퀘어</vt:lpstr>
      <vt:lpstr>나눔스퀘어 Bold</vt:lpstr>
      <vt:lpstr>와구리체 TTF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7136</cp:lastModifiedBy>
  <cp:revision>3195</cp:revision>
  <dcterms:created xsi:type="dcterms:W3CDTF">2019-02-18T21:25:23Z</dcterms:created>
  <dcterms:modified xsi:type="dcterms:W3CDTF">2025-06-11T03:10:12Z</dcterms:modified>
</cp:coreProperties>
</file>